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72" r:id="rId3"/>
    <p:sldId id="258" r:id="rId4"/>
    <p:sldId id="348" r:id="rId5"/>
    <p:sldId id="333" r:id="rId6"/>
    <p:sldId id="367" r:id="rId7"/>
    <p:sldId id="339" r:id="rId8"/>
    <p:sldId id="373" r:id="rId9"/>
    <p:sldId id="383" r:id="rId10"/>
    <p:sldId id="384" r:id="rId11"/>
    <p:sldId id="323" r:id="rId12"/>
    <p:sldId id="390" r:id="rId13"/>
    <p:sldId id="388" r:id="rId14"/>
    <p:sldId id="385" r:id="rId15"/>
    <p:sldId id="386" r:id="rId16"/>
    <p:sldId id="391" r:id="rId17"/>
    <p:sldId id="352" r:id="rId18"/>
    <p:sldId id="392" r:id="rId19"/>
    <p:sldId id="395" r:id="rId20"/>
    <p:sldId id="397" r:id="rId21"/>
    <p:sldId id="399" r:id="rId22"/>
    <p:sldId id="402" r:id="rId23"/>
    <p:sldId id="342" r:id="rId24"/>
    <p:sldId id="393" r:id="rId25"/>
    <p:sldId id="398" r:id="rId26"/>
    <p:sldId id="389" r:id="rId27"/>
    <p:sldId id="401" r:id="rId28"/>
    <p:sldId id="403" r:id="rId29"/>
    <p:sldId id="364" r:id="rId30"/>
    <p:sldId id="363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E1FFEF"/>
    <a:srgbClr val="FFFF7D"/>
    <a:srgbClr val="FF6969"/>
    <a:srgbClr val="BCFFDB"/>
    <a:srgbClr val="BFBFBF"/>
    <a:srgbClr val="363636"/>
    <a:srgbClr val="CFA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58" autoAdjust="0"/>
    <p:restoredTop sz="94660" autoAdjust="0"/>
  </p:normalViewPr>
  <p:slideViewPr>
    <p:cSldViewPr>
      <p:cViewPr>
        <p:scale>
          <a:sx n="100" d="100"/>
          <a:sy n="100" d="100"/>
        </p:scale>
        <p:origin x="-4088" y="-2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6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75"/>
          <c:y val="0.18125"/>
          <c:w val="0.829166666666667"/>
          <c:h val="0.8062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6969"/>
              </a:solidFill>
            </c:spPr>
          </c:dPt>
          <c:dPt>
            <c:idx val="1"/>
            <c:bubble3D val="0"/>
            <c:spPr>
              <a:solidFill>
                <a:srgbClr val="FFFF7D"/>
              </a:solidFill>
            </c:spPr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0.256640748031496"/>
                  <c:y val="-0.104631397637795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"</a:t>
                    </a:r>
                    <a:r>
                      <a:rPr lang="en-US" sz="1600" dirty="0">
                        <a:solidFill>
                          <a:schemeClr val="tx1"/>
                        </a:solidFill>
                      </a:rPr>
                      <a:t>Red" </a:t>
                    </a:r>
                    <a:endParaRPr lang="en-US" sz="1600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A/E </a:t>
                    </a:r>
                    <a:r>
                      <a:rPr lang="en-US" sz="1600" dirty="0">
                        <a:solidFill>
                          <a:schemeClr val="tx1"/>
                        </a:solidFill>
                      </a:rPr>
                      <a:t>&gt; 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1.0</a:t>
                    </a:r>
                  </a:p>
                  <a:p>
                    <a:pPr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chemeClr val="tx1"/>
                        </a:solidFill>
                      </a:rPr>
                      <a:t>55</a:t>
                    </a:r>
                    <a:r>
                      <a:rPr lang="en-US" sz="20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211890583989501"/>
                  <c:y val="-0.0923196358267716"/>
                </c:manualLayout>
              </c:layout>
              <c:tx>
                <c:rich>
                  <a:bodyPr/>
                  <a:lstStyle/>
                  <a:p>
                    <a:pPr>
                      <a:defRPr sz="1600"/>
                    </a:pPr>
                    <a:endParaRPr lang="en-US" sz="1600" dirty="0" smtClean="0"/>
                  </a:p>
                  <a:p>
                    <a:pPr>
                      <a:defRPr sz="1600"/>
                    </a:pPr>
                    <a:r>
                      <a:rPr lang="en-US" sz="1600" dirty="0" smtClean="0"/>
                      <a:t>"</a:t>
                    </a:r>
                    <a:r>
                      <a:rPr lang="en-US" sz="1600" dirty="0"/>
                      <a:t>Yellow" A/E 0 to &lt; = </a:t>
                    </a:r>
                    <a:r>
                      <a:rPr lang="en-US" sz="1600" dirty="0" smtClean="0"/>
                      <a:t>1.0 </a:t>
                    </a:r>
                    <a:r>
                      <a:rPr lang="en-US" sz="2000" b="1" dirty="0"/>
                      <a:t>39%</a:t>
                    </a:r>
                    <a:endParaRPr lang="en-US" sz="16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52750656167979"/>
                  <c:y val="-0.009375"/>
                </c:manualLayout>
              </c:layout>
              <c:tx>
                <c:rich>
                  <a:bodyPr/>
                  <a:lstStyle/>
                  <a:p>
                    <a:pPr>
                      <a:defRPr sz="1600"/>
                    </a:pPr>
                    <a:r>
                      <a:rPr lang="en-US" dirty="0"/>
                      <a:t>"</a:t>
                    </a:r>
                    <a:r>
                      <a:rPr lang="en-US" dirty="0" smtClean="0"/>
                      <a:t>Green“</a:t>
                    </a:r>
                  </a:p>
                  <a:p>
                    <a:pPr>
                      <a:defRPr sz="1600"/>
                    </a:pPr>
                    <a:r>
                      <a:rPr lang="en-US" dirty="0" smtClean="0"/>
                      <a:t>A/E </a:t>
                    </a:r>
                    <a:r>
                      <a:rPr lang="en-US" dirty="0"/>
                      <a:t>&lt; </a:t>
                    </a:r>
                    <a:r>
                      <a:rPr lang="en-US" dirty="0" smtClean="0"/>
                      <a:t>0</a:t>
                    </a:r>
                  </a:p>
                  <a:p>
                    <a:pPr>
                      <a:defRPr sz="1600"/>
                    </a:pPr>
                    <a:r>
                      <a:rPr lang="en-US" sz="2000" b="1" dirty="0" smtClean="0"/>
                      <a:t>6</a:t>
                    </a:r>
                    <a:r>
                      <a:rPr lang="en-US" sz="2000" b="1" dirty="0"/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"Red" A/E &gt; 1.0</c:v>
                </c:pt>
                <c:pt idx="1">
                  <c:v>"Yellow" A/E 0 to &lt; = 1.0</c:v>
                </c:pt>
                <c:pt idx="2">
                  <c:v>"Green" A/E &lt; 0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</c:v>
                </c:pt>
                <c:pt idx="1">
                  <c:v>0.39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About two</a:t>
            </a:r>
            <a:r>
              <a:rPr lang="en-US" sz="1800" baseline="0" dirty="0" smtClean="0"/>
              <a:t> thirds of your projects will require Plan Adjustments (Estimate to Complete) each year </a:t>
            </a:r>
            <a:endParaRPr lang="en-US" sz="1800" dirty="0"/>
          </a:p>
        </c:rich>
      </c:tx>
      <c:layout>
        <c:manualLayout>
          <c:xMode val="edge"/>
          <c:yMode val="edge"/>
          <c:x val="0.101828083989501"/>
          <c:y val="0.0375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5"/>
          <c:y val="0.208251722440945"/>
          <c:w val="0.866666666666667"/>
          <c:h val="0.69271530511811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explosion val="7"/>
            <c:spPr>
              <a:solidFill>
                <a:schemeClr val="tx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229005085301837"/>
                  <c:y val="-0.161004183070866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>
                        <a:solidFill>
                          <a:schemeClr val="bg1"/>
                        </a:solidFill>
                      </a:rPr>
                      <a:t>Plan </a:t>
                    </a: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Adjustments </a:t>
                    </a:r>
                    <a:r>
                      <a:rPr lang="en-US" sz="2400" b="1" dirty="0">
                        <a:solidFill>
                          <a:schemeClr val="bg1"/>
                        </a:solidFill>
                      </a:rPr>
                      <a:t>60%</a:t>
                    </a:r>
                    <a:endParaRPr lang="en-US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99057086614173"/>
                  <c:y val="0.0846454232283465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>
                        <a:solidFill>
                          <a:schemeClr val="bg1"/>
                        </a:solidFill>
                      </a:rPr>
                      <a:t>No Adjustments
</a:t>
                    </a:r>
                    <a:r>
                      <a:rPr lang="en-US" sz="2400" b="1" dirty="0">
                        <a:solidFill>
                          <a:schemeClr val="bg1"/>
                        </a:solidFill>
                      </a:rPr>
                      <a:t>40%</a:t>
                    </a:r>
                    <a:endParaRPr lang="en-US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Plan Adjustments</c:v>
                </c:pt>
                <c:pt idx="1">
                  <c:v>No Adjustments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bg1">
        <a:lumMod val="85000"/>
      </a:schemeClr>
    </a:solidFill>
    <a:ln w="57150">
      <a:solidFill>
        <a:schemeClr val="tx1"/>
      </a:solidFill>
      <a:miter lim="800000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About three fourths</a:t>
            </a:r>
            <a:r>
              <a:rPr lang="en-US" sz="1800" baseline="0" dirty="0" smtClean="0"/>
              <a:t> of your</a:t>
            </a:r>
          </a:p>
          <a:p>
            <a:pPr>
              <a:defRPr sz="1800"/>
            </a:pPr>
            <a:r>
              <a:rPr lang="en-US" sz="1800" baseline="0" dirty="0" smtClean="0"/>
              <a:t>Plan Adjustments are Increases</a:t>
            </a:r>
            <a:endParaRPr lang="en-US" sz="1800" dirty="0"/>
          </a:p>
        </c:rich>
      </c:tx>
      <c:layout>
        <c:manualLayout>
          <c:xMode val="edge"/>
          <c:yMode val="edge"/>
          <c:x val="0.282897994232203"/>
          <c:y val="0.0375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21637139107612"/>
          <c:y val="0.223876722440945"/>
          <c:w val="0.868323326771654"/>
          <c:h val="0.6958403051181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explosion val="7"/>
            <c:spPr>
              <a:solidFill>
                <a:schemeClr val="tx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254005085301837"/>
                  <c:y val="-0.251629183070866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Increases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2400" b="1" dirty="0" smtClean="0">
                        <a:solidFill>
                          <a:schemeClr val="bg1"/>
                        </a:solidFill>
                      </a:rPr>
                      <a:t>71%</a:t>
                    </a:r>
                    <a:endParaRPr lang="en-US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99057086614173"/>
                  <c:y val="0.0846454232283466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Decreases</a:t>
                    </a:r>
                    <a:r>
                      <a:rPr lang="en-US" sz="160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 sz="2400" b="1" dirty="0" smtClean="0">
                        <a:solidFill>
                          <a:schemeClr val="bg1"/>
                        </a:solidFill>
                      </a:rPr>
                      <a:t>29%</a:t>
                    </a:r>
                    <a:endParaRPr lang="en-US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Increases</c:v>
                </c:pt>
                <c:pt idx="1">
                  <c:v>Decreases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0.71</c:v>
                </c:pt>
                <c:pt idx="1">
                  <c:v>0.29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bg1">
        <a:lumMod val="85000"/>
      </a:schemeClr>
    </a:solidFill>
    <a:ln w="57150">
      <a:solidFill>
        <a:schemeClr val="tx1"/>
      </a:solidFill>
      <a:miter lim="800000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7EED586-D481-486D-8D94-2EFC857BD749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DE6477B-9B53-463A-ACDB-CDEB66A8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7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77216-9067-444A-8356-2C9C614273B9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AA15AE-FE0B-46A4-823A-CF736639D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7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ENFOS (Mike or Lacey)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10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8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80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47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808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3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70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88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ENFOS (Mike or Lacey)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47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8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25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A15AE-FE0B-46A4-823A-CF736639DE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6379192" y="6300088"/>
            <a:ext cx="244329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Cantarell" pitchFamily="2" charset="0"/>
              </a:rPr>
              <a:t>data that saves our world</a:t>
            </a:r>
            <a:endParaRPr lang="en-US" sz="1500" dirty="0">
              <a:solidFill>
                <a:schemeClr val="bg1"/>
              </a:solidFill>
              <a:latin typeface="Cantarell" pitchFamily="2" charset="0"/>
            </a:endParaRPr>
          </a:p>
        </p:txBody>
      </p:sp>
      <p:pic>
        <p:nvPicPr>
          <p:cNvPr id="16" name="Picture 15" descr="ENFOS_Logo_Light_Large.png"/>
          <p:cNvPicPr>
            <a:picLocks noChangeAspect="1"/>
          </p:cNvPicPr>
          <p:nvPr userDrawn="1"/>
        </p:nvPicPr>
        <p:blipFill>
          <a:blip r:embed="rId2" cstate="print"/>
          <a:srcRect l="13030" t="26662" r="13224" b="23823"/>
          <a:stretch>
            <a:fillRect/>
          </a:stretch>
        </p:blipFill>
        <p:spPr>
          <a:xfrm>
            <a:off x="5285095" y="5513695"/>
            <a:ext cx="3505200" cy="9906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800600"/>
            <a:ext cx="838200" cy="2057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33800"/>
            <a:ext cx="838200" cy="990600"/>
          </a:xfrm>
          <a:prstGeom prst="rect">
            <a:avLst/>
          </a:prstGeom>
          <a:solidFill>
            <a:schemeClr val="accent2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838200" cy="3657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8610600" y="6400800"/>
            <a:ext cx="533400" cy="457200"/>
          </a:xfrm>
          <a:prstGeom prst="rect">
            <a:avLst/>
          </a:prstGeom>
          <a:solidFill>
            <a:schemeClr val="accent2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NFOS_Logo_Dark_Smal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3929" y="6274721"/>
            <a:ext cx="1295400" cy="36433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58190" y="6630649"/>
            <a:ext cx="2241487" cy="2000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700" dirty="0" smtClean="0"/>
              <a:t>Contains ENFOS confidential and proprietary information.</a:t>
            </a:r>
            <a:endParaRPr lang="en-US" sz="7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610600" y="6463553"/>
            <a:ext cx="492457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fld id="{27B59DFC-4DEB-4AA5-BDE5-64F53B088E30}" type="slidenum">
              <a:rPr lang="en-US" sz="16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4800600"/>
            <a:ext cx="609600" cy="2057400"/>
          </a:xfrm>
          <a:prstGeom prst="rect">
            <a:avLst/>
          </a:prstGeom>
          <a:solidFill>
            <a:schemeClr val="tx1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3733800"/>
            <a:ext cx="609600" cy="990600"/>
          </a:xfrm>
          <a:prstGeom prst="rect">
            <a:avLst/>
          </a:prstGeom>
          <a:solidFill>
            <a:schemeClr val="accent2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609600" cy="3657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BCF7-F99F-4008-AA08-5D434E81C6F6}" type="datetimeFigureOut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FD39-DAB8-47B3-A2E3-67E8D7441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acey@enfos.com" TargetMode="External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mailto:roger@enfo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0"/>
          <p:cNvSpPr txBox="1">
            <a:spLocks noChangeArrowheads="1"/>
          </p:cNvSpPr>
          <p:nvPr/>
        </p:nvSpPr>
        <p:spPr bwMode="auto">
          <a:xfrm>
            <a:off x="1295400" y="1917918"/>
            <a:ext cx="75438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bg1"/>
                </a:solidFill>
                <a:cs typeface="Cantarell Regular"/>
              </a:rPr>
              <a:t>ENFOS Webinar</a:t>
            </a:r>
          </a:p>
          <a:p>
            <a:pPr algn="r"/>
            <a:r>
              <a:rPr lang="en-US" sz="2600" i="1" dirty="0" smtClean="0">
                <a:solidFill>
                  <a:schemeClr val="bg1"/>
                </a:solidFill>
                <a:cs typeface="Cantarell Regular"/>
              </a:rPr>
              <a:t>Why Traditional Project Management Approaches</a:t>
            </a:r>
          </a:p>
          <a:p>
            <a:pPr algn="r"/>
            <a:r>
              <a:rPr lang="en-US" sz="2600" i="1" dirty="0" smtClean="0">
                <a:solidFill>
                  <a:schemeClr val="bg1"/>
                </a:solidFill>
                <a:cs typeface="Cantarell Regular"/>
              </a:rPr>
              <a:t>Fail for Remediation Projects</a:t>
            </a:r>
            <a:endParaRPr lang="en-US" sz="2600" i="1" dirty="0" smtClean="0">
              <a:solidFill>
                <a:schemeClr val="bg1"/>
              </a:solidFill>
              <a:cs typeface="Arial" charset="0"/>
            </a:endParaRPr>
          </a:p>
          <a:p>
            <a:pPr algn="r"/>
            <a:r>
              <a:rPr lang="en-US" sz="2600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sz="2600" dirty="0" smtClean="0">
              <a:solidFill>
                <a:schemeClr val="bg1"/>
              </a:solidFill>
              <a:cs typeface="Cantarell Regular"/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  <a:cs typeface="Cantarell Regular"/>
              </a:rPr>
              <a:t>August </a:t>
            </a:r>
            <a:r>
              <a:rPr lang="en-US" sz="2000" dirty="0">
                <a:solidFill>
                  <a:schemeClr val="bg1"/>
                </a:solidFill>
                <a:cs typeface="Cantarell Regular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cs typeface="Cantarell Regular"/>
              </a:rPr>
              <a:t>5-26, 2015</a:t>
            </a:r>
            <a:endParaRPr lang="en-US" sz="2000" dirty="0">
              <a:solidFill>
                <a:schemeClr val="bg1"/>
              </a:solidFill>
              <a:cs typeface="Cantarell Regula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11974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Corporate View – A/E Ratio Results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600200"/>
            <a:ext cx="7848600" cy="10310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dirty="0">
              <a:cs typeface="Cantarell"/>
            </a:endParaRPr>
          </a:p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i="1" dirty="0">
              <a:cs typeface="Cantarell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7526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5000" y="5334000"/>
            <a:ext cx="653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Source</a:t>
            </a:r>
            <a:r>
              <a:rPr lang="en-US" sz="1400" dirty="0" smtClean="0"/>
              <a:t>:  </a:t>
            </a:r>
            <a:r>
              <a:rPr lang="en-US" sz="1400" i="1" dirty="0" smtClean="0"/>
              <a:t>2014 10-K or 20-F Filing from 33 companies across eight industries, ENFOS, Inc.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25970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43000" y="29718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/>
              <a:t>Uncertainty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502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0800000">
            <a:off x="6553200" y="1981200"/>
            <a:ext cx="20574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chemeClr val="bg2">
                    <a:lumMod val="85000"/>
                  </a:schemeClr>
                </a:solidFill>
                <a:latin typeface="Cooper Black" pitchFamily="18" charset="0"/>
              </a:rPr>
              <a:t>“</a:t>
            </a:r>
            <a:endParaRPr lang="en-US" sz="19900" dirty="0">
              <a:solidFill>
                <a:schemeClr val="bg2">
                  <a:lumMod val="8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914400"/>
            <a:ext cx="20574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chemeClr val="bg2">
                    <a:lumMod val="85000"/>
                  </a:schemeClr>
                </a:solidFill>
                <a:latin typeface="Cooper Black" pitchFamily="18" charset="0"/>
              </a:rPr>
              <a:t>“</a:t>
            </a:r>
            <a:endParaRPr lang="en-US" sz="19900" dirty="0">
              <a:solidFill>
                <a:schemeClr val="bg2">
                  <a:lumMod val="8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What We Are Facing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057400"/>
            <a:ext cx="7467600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r>
              <a:rPr lang="en-US" sz="2800" dirty="0" smtClean="0">
                <a:cs typeface="Cantarell"/>
              </a:rPr>
              <a:t>“Remaining sites include some of the most difficult sites to remediate for which the effectiveness of remediation remains uncertain given their complex site conditions.”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40386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US" sz="1400" u="sng" dirty="0" smtClean="0"/>
              <a:t>Source</a:t>
            </a:r>
            <a:r>
              <a:rPr lang="en-US" sz="1400" dirty="0" smtClean="0"/>
              <a:t>:  </a:t>
            </a:r>
            <a:r>
              <a:rPr lang="en-US" sz="1400" i="1" dirty="0" smtClean="0"/>
              <a:t>Groundwater and Soil Cleanup: Improving Management of Persistent Contaminants,  National Research Council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012028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838200" y="1066800"/>
            <a:ext cx="7848600" cy="440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Risk Assessment </a:t>
            </a:r>
            <a:r>
              <a:rPr lang="en-US" sz="2000" dirty="0" smtClean="0">
                <a:cs typeface="Cantarell"/>
              </a:rPr>
              <a:t>(Human Health, Environment, Ecology)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Remedy Selection &amp; Performance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Regulatory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Economic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Project Performance </a:t>
            </a:r>
            <a:r>
              <a:rPr lang="en-US" sz="2000" dirty="0" smtClean="0">
                <a:cs typeface="Cantarell"/>
              </a:rPr>
              <a:t>(Scope, Cost, Schedule, Deliverables)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Legal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Political &amp; Social</a:t>
            </a:r>
            <a:endParaRPr lang="en-US" sz="2800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Risks that Attribute to Project Uncertainty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5562600"/>
            <a:ext cx="7086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/>
              <a:t>Source</a:t>
            </a:r>
            <a:r>
              <a:rPr lang="en-US" sz="1400" dirty="0"/>
              <a:t>:  </a:t>
            </a:r>
            <a:r>
              <a:rPr lang="en-US" sz="1400" dirty="0" smtClean="0"/>
              <a:t>Project Risk Management for Site Remediation, ITRC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9002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Plan Adjustments Analysis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85405008"/>
              </p:ext>
            </p:extLst>
          </p:nvPr>
        </p:nvGraphicFramePr>
        <p:xfrm>
          <a:off x="1828800" y="1447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5105400"/>
            <a:ext cx="4419600" cy="2769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US" sz="1200" u="sng" dirty="0" smtClean="0"/>
              <a:t>2014 Average Adjustment</a:t>
            </a:r>
            <a:r>
              <a:rPr lang="en-US" sz="1200" dirty="0" smtClean="0"/>
              <a:t>:  $210,000 	</a:t>
            </a:r>
            <a:r>
              <a:rPr lang="en-US" sz="1200" u="sng" dirty="0" smtClean="0"/>
              <a:t>Population</a:t>
            </a:r>
            <a:r>
              <a:rPr lang="en-US" sz="1200" dirty="0" smtClean="0"/>
              <a:t>:  3,500 projects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09905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Plan Adjustment Impact Analysis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600200"/>
            <a:ext cx="7848600" cy="10310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dirty="0">
              <a:cs typeface="Cantarell"/>
            </a:endParaRPr>
          </a:p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i="1" dirty="0">
              <a:cs typeface="Cantarell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82005612"/>
              </p:ext>
            </p:extLst>
          </p:nvPr>
        </p:nvGraphicFramePr>
        <p:xfrm>
          <a:off x="1828800" y="1447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592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762000" y="1066800"/>
            <a:ext cx="80772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Scenario Planning &amp; Forecasting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Risk &amp; Opportunity Planning </a:t>
            </a:r>
            <a:r>
              <a:rPr lang="en-US" sz="2000" i="1" dirty="0" smtClean="0">
                <a:cs typeface="Cantarell"/>
              </a:rPr>
              <a:t>(potential trigger events)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Watch Lists </a:t>
            </a:r>
            <a:r>
              <a:rPr lang="en-US" sz="2000" i="1" dirty="0" smtClean="0">
                <a:cs typeface="Cantarell"/>
              </a:rPr>
              <a:t>(what’s out there that we have not measured)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Decision Gates &amp; Support Packages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Strong Change Management &amp; Financial Controls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Variance Analysis </a:t>
            </a:r>
            <a:r>
              <a:rPr lang="en-US" sz="2000" i="1" dirty="0" smtClean="0">
                <a:cs typeface="Cantarell"/>
              </a:rPr>
              <a:t>(PM fundamentals)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Utilize Data for Analytics </a:t>
            </a:r>
            <a:r>
              <a:rPr lang="en-US" sz="2000" i="1" dirty="0" smtClean="0">
                <a:cs typeface="Cantarell"/>
              </a:rPr>
              <a:t>(descriptive and predictive) 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Cantarell"/>
              </a:rPr>
              <a:t>Educate &amp; Inform Non-Environmental Executives </a:t>
            </a:r>
            <a:r>
              <a:rPr lang="en-US" sz="2000" i="1" dirty="0">
                <a:cs typeface="Cantarell"/>
              </a:rPr>
              <a:t>(transparency</a:t>
            </a:r>
            <a:r>
              <a:rPr lang="en-US" sz="2000" i="1" dirty="0" smtClean="0">
                <a:cs typeface="Cantarell"/>
              </a:rPr>
              <a:t>)</a:t>
            </a:r>
            <a:endParaRPr lang="en-US" i="1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Best Practices #1 – </a:t>
            </a:r>
            <a:r>
              <a:rPr lang="en-US" sz="2800" b="1" i="1" dirty="0" smtClean="0">
                <a:solidFill>
                  <a:schemeClr val="accent2"/>
                </a:solidFill>
              </a:rPr>
              <a:t>Uncertainty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9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66800" y="29718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/>
              <a:t>Time Dimension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7427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914400" y="914400"/>
            <a:ext cx="78486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2800" dirty="0" smtClean="0">
                <a:cs typeface="Cantarell"/>
              </a:rPr>
              <a:t>Extremely Long Life Cycles</a:t>
            </a: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Many sites have multiple “areas of concern”</a:t>
            </a: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Too long and complex to manage as a single project</a:t>
            </a: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Many factors can lead to restarts or material changes in strategy</a:t>
            </a: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Massive amounts of information and decision making</a:t>
            </a:r>
          </a:p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2800" dirty="0" smtClean="0">
                <a:cs typeface="Cantarell"/>
              </a:rPr>
              <a:t>Uncertainty Changes Throughout the Life Cycle   </a:t>
            </a:r>
            <a:endParaRPr lang="en-US" sz="2800" i="1" dirty="0" smtClean="0">
              <a:cs typeface="Cantarell"/>
            </a:endParaRP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Highest levels of uncertainty are in early phases</a:t>
            </a:r>
            <a:endParaRPr lang="en-US" sz="2000" i="1" dirty="0" smtClean="0">
              <a:cs typeface="Cantarell"/>
            </a:endParaRP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Remedy selection is main cost driver</a:t>
            </a:r>
            <a:endParaRPr lang="en-US" sz="2000" i="1" dirty="0">
              <a:cs typeface="Cantarell"/>
            </a:endParaRP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Potential trigger events are generally known and quantifiable</a:t>
            </a:r>
            <a:endParaRPr lang="en-US" sz="2000" i="1" dirty="0">
              <a:cs typeface="Cantarell"/>
            </a:endParaRPr>
          </a:p>
          <a:p>
            <a:pPr marL="971550" lvl="1" indent="-514350">
              <a:spcBef>
                <a:spcPct val="50000"/>
              </a:spcBef>
              <a:buClr>
                <a:schemeClr val="accent2"/>
              </a:buClr>
              <a:buFont typeface="+mj-lt"/>
              <a:buAutoNum type="alphaLcPeriod"/>
            </a:pPr>
            <a:r>
              <a:rPr lang="en-US" sz="2000" dirty="0" smtClean="0">
                <a:cs typeface="Cantarell"/>
              </a:rPr>
              <a:t>Many projects are setup to fail (</a:t>
            </a:r>
            <a:r>
              <a:rPr lang="en-US" i="1" dirty="0" smtClean="0">
                <a:cs typeface="Cantarell"/>
              </a:rPr>
              <a:t>too many unknowns in scope and schedule)</a:t>
            </a:r>
            <a:endParaRPr lang="en-US" i="1" dirty="0">
              <a:cs typeface="Cantarell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</a:pPr>
            <a:endParaRPr lang="en-US" sz="2800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Two Critical Components of Time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0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Changes in Accuracy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rcRect l="8163"/>
          <a:stretch>
            <a:fillRect/>
          </a:stretch>
        </p:blipFill>
        <p:spPr>
          <a:xfrm>
            <a:off x="914400" y="1143000"/>
            <a:ext cx="7696200" cy="462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14600" y="58674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u="sng" dirty="0"/>
              <a:t>Source</a:t>
            </a:r>
            <a:r>
              <a:rPr lang="en-US" sz="1200" dirty="0"/>
              <a:t>:  </a:t>
            </a:r>
            <a:r>
              <a:rPr lang="en-US" sz="1200" dirty="0" smtClean="0"/>
              <a:t>American Association of Cost Engineering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059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Webinar Host – Lacey Orr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971800"/>
            <a:ext cx="3505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Lacey Orr</a:t>
            </a:r>
          </a:p>
          <a:p>
            <a:r>
              <a:rPr lang="en-US" sz="1400" dirty="0" smtClean="0"/>
              <a:t>Account Representative</a:t>
            </a:r>
          </a:p>
          <a:p>
            <a:r>
              <a:rPr lang="en-US" sz="1400" dirty="0" smtClean="0">
                <a:hlinkClick r:id="rId3"/>
              </a:rPr>
              <a:t>lacey@enfos.com</a:t>
            </a:r>
            <a:endParaRPr lang="en-US" sz="1400" dirty="0" smtClean="0"/>
          </a:p>
          <a:p>
            <a:r>
              <a:rPr lang="en-US" sz="1400" dirty="0" smtClean="0"/>
              <a:t>Naperville, IL</a:t>
            </a:r>
          </a:p>
          <a:p>
            <a:r>
              <a:rPr lang="en-US" sz="1400" dirty="0" smtClean="0"/>
              <a:t>HQ:  San Mateo, CA</a:t>
            </a:r>
          </a:p>
        </p:txBody>
      </p:sp>
      <p:pic>
        <p:nvPicPr>
          <p:cNvPr id="7" name="Picture 6" descr="Picture.jpg"/>
          <p:cNvPicPr>
            <a:picLocks noChangeAspect="1"/>
          </p:cNvPicPr>
          <p:nvPr/>
        </p:nvPicPr>
        <p:blipFill>
          <a:blip r:embed="rId4" cstate="print">
            <a:grayscl/>
          </a:blip>
          <a:srcRect r="13043"/>
          <a:stretch>
            <a:fillRect/>
          </a:stretch>
        </p:blipFill>
        <p:spPr>
          <a:xfrm>
            <a:off x="990600" y="1219200"/>
            <a:ext cx="1524000" cy="1752600"/>
          </a:xfrm>
          <a:prstGeom prst="rect">
            <a:avLst/>
          </a:prstGeom>
          <a:ln w="28575">
            <a:solidFill>
              <a:schemeClr val="accent2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8" name="Group 7"/>
          <p:cNvGrpSpPr/>
          <p:nvPr/>
        </p:nvGrpSpPr>
        <p:grpSpPr>
          <a:xfrm>
            <a:off x="4724400" y="2514600"/>
            <a:ext cx="3429000" cy="3200400"/>
            <a:chOff x="5105400" y="1828800"/>
            <a:chExt cx="3429000" cy="32004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" name="Rectangle 8"/>
            <p:cNvSpPr/>
            <p:nvPr/>
          </p:nvSpPr>
          <p:spPr>
            <a:xfrm>
              <a:off x="5105400" y="1828800"/>
              <a:ext cx="3429000" cy="990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5400" y="2819400"/>
              <a:ext cx="3429000" cy="2209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05400" y="2971800"/>
              <a:ext cx="34290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2000" dirty="0"/>
                <a:t>ENFOS is a cloud software platform that expertly manages all of the complexities of remediation and decommissioning - from the financial to the technical</a:t>
              </a:r>
              <a:r>
                <a:rPr lang="en-US" sz="2000" dirty="0" smtClean="0"/>
                <a:t>.</a:t>
              </a:r>
            </a:p>
          </p:txBody>
        </p:sp>
        <p:pic>
          <p:nvPicPr>
            <p:cNvPr id="12" name="Picture 11" descr="enfos_logo_inverted_small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76900" y="2002631"/>
              <a:ext cx="2286000" cy="642938"/>
            </a:xfrm>
            <a:prstGeom prst="rect">
              <a:avLst/>
            </a:prstGeom>
          </p:spPr>
        </p:pic>
      </p:grpSp>
      <p:sp>
        <p:nvSpPr>
          <p:cNvPr id="13" name="Text Box 129"/>
          <p:cNvSpPr txBox="1">
            <a:spLocks noChangeArrowheads="1"/>
          </p:cNvSpPr>
          <p:nvPr/>
        </p:nvSpPr>
        <p:spPr bwMode="auto">
          <a:xfrm>
            <a:off x="5410200" y="175260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About Us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3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838200" y="1066800"/>
            <a:ext cx="78486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Shorten the Time Window in Early Phases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More Short Term, Reduced Scope Projects in Early Phases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Cantarell"/>
              </a:rPr>
              <a:t>Quit Using Spreadsheets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>
                <a:cs typeface="Cantarell"/>
              </a:rPr>
              <a:t>They are terrible for version control, data quality, change tracking, rollups, historical records, reporting, financial period closing, and auditing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Cantarell"/>
              </a:rPr>
              <a:t>Develop Forecasts to at Least One Level in a </a:t>
            </a:r>
            <a:r>
              <a:rPr lang="en-US" sz="2400" dirty="0" smtClean="0">
                <a:cs typeface="Cantarell"/>
              </a:rPr>
              <a:t>Company-wide Standard Work Breakdown Structure (WBS)</a:t>
            </a:r>
            <a:endParaRPr lang="en-US" sz="2400" dirty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Get Project Managers to Focus on the Reserve Balance when Developing Estimate to Complete (ETC) Changes</a:t>
            </a: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Best Practices to Consider #2 – </a:t>
            </a:r>
            <a:r>
              <a:rPr lang="en-US" sz="2400" b="1" i="1" dirty="0" smtClean="0">
                <a:solidFill>
                  <a:schemeClr val="accent2"/>
                </a:solidFill>
              </a:rPr>
              <a:t>Life Cycle</a:t>
            </a:r>
            <a:endParaRPr lang="en-US" sz="24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7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838200" y="1066800"/>
            <a:ext cx="7848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Manage Changes as they Occur </a:t>
            </a:r>
            <a:r>
              <a:rPr lang="en-US" sz="2000" i="1" dirty="0" smtClean="0">
                <a:cs typeface="Cantarell"/>
              </a:rPr>
              <a:t>(not only during the annual deep dive, true up the ETC frequently)</a:t>
            </a:r>
            <a:r>
              <a:rPr lang="en-US" sz="2800" dirty="0" smtClean="0">
                <a:cs typeface="Cantarell"/>
              </a:rPr>
              <a:t> 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Qualify Plans &amp; Document Absolutes/Gaps at Each Phase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Standardize Change Reasons for Factor Analysis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Link Life Cycle Planning with Project Work Commitments and Spending </a:t>
            </a:r>
            <a:r>
              <a:rPr lang="en-US" sz="2000" i="1" dirty="0" smtClean="0">
                <a:cs typeface="Cantarell"/>
              </a:rPr>
              <a:t>(work the plan)</a:t>
            </a:r>
            <a:endParaRPr lang="en-US" i="1" dirty="0" smtClean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Track &amp; Leverage Historical Data</a:t>
            </a:r>
            <a:endParaRPr lang="en-US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Best Practices to Consider #3 – </a:t>
            </a:r>
            <a:r>
              <a:rPr lang="en-US" sz="2800" b="1" i="1" dirty="0" smtClean="0">
                <a:solidFill>
                  <a:schemeClr val="accent2"/>
                </a:solidFill>
              </a:rPr>
              <a:t>Life Cycle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6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2057400" y="2438400"/>
            <a:ext cx="5791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Standardize Business Practices</a:t>
            </a:r>
            <a:endParaRPr lang="en-US" sz="2400" dirty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Stream Line Workflow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Automate Processes and Procedures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Eliminate Redundancies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Reduce Silo and Shadow Systems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Leverage Built-Up Data and Knowledge</a:t>
            </a: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One Last Remark about Time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1219200"/>
            <a:ext cx="6629400" cy="106182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  <a:buClr>
                <a:schemeClr val="accent2"/>
              </a:buClr>
            </a:pPr>
            <a:r>
              <a:rPr lang="en-US" i="1" dirty="0" smtClean="0">
                <a:cs typeface="Cantarell"/>
              </a:rPr>
              <a:t>Spend </a:t>
            </a:r>
            <a:r>
              <a:rPr lang="en-US" i="1" u="sng" dirty="0" smtClean="0">
                <a:cs typeface="Cantarell"/>
              </a:rPr>
              <a:t>more</a:t>
            </a:r>
            <a:r>
              <a:rPr lang="en-US" i="1" dirty="0" smtClean="0">
                <a:cs typeface="Cantarell"/>
              </a:rPr>
              <a:t> of your time performing high value added activities by spending </a:t>
            </a:r>
            <a:r>
              <a:rPr lang="en-US" i="1" u="sng" dirty="0" smtClean="0">
                <a:cs typeface="Cantarell"/>
              </a:rPr>
              <a:t>less</a:t>
            </a:r>
            <a:r>
              <a:rPr lang="en-US" i="1" dirty="0" smtClean="0">
                <a:cs typeface="Cantarell"/>
              </a:rPr>
              <a:t> of your time performing low value added activities</a:t>
            </a:r>
          </a:p>
          <a:p>
            <a:pPr algn="ctr">
              <a:spcBef>
                <a:spcPct val="50000"/>
              </a:spcBef>
              <a:buClr>
                <a:schemeClr val="accent2"/>
              </a:buClr>
            </a:pPr>
            <a:r>
              <a:rPr lang="en-US" b="1" i="1" dirty="0" smtClean="0">
                <a:cs typeface="Cantarell"/>
              </a:rPr>
              <a:t>Labor Costs are &gt;60% of the Total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4696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19400" y="2971800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/>
              <a:t>Integration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807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Reality of It All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828800"/>
            <a:ext cx="8001000" cy="32624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r>
              <a:rPr lang="en-US" sz="2800" dirty="0" smtClean="0">
                <a:cs typeface="Cantarell"/>
              </a:rPr>
              <a:t>Remediation management </a:t>
            </a:r>
            <a:r>
              <a:rPr lang="en-US" sz="2800" dirty="0" smtClean="0">
                <a:cs typeface="Cantarell"/>
              </a:rPr>
              <a:t>is a Process involving discrete sets of work activities from beginning to end along a continuum</a:t>
            </a:r>
            <a:r>
              <a:rPr lang="en-US" sz="2800" dirty="0" smtClean="0">
                <a:cs typeface="Cantarell"/>
              </a:rPr>
              <a:t>.  </a:t>
            </a:r>
            <a:endParaRPr lang="en-US" sz="2800" dirty="0" smtClean="0">
              <a:cs typeface="Cantarell"/>
            </a:endParaRPr>
          </a:p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dirty="0" smtClean="0">
              <a:cs typeface="Cantarell"/>
            </a:endParaRPr>
          </a:p>
          <a:p>
            <a:pPr algn="ctr">
              <a:spcAft>
                <a:spcPts val="600"/>
              </a:spcAft>
              <a:buClr>
                <a:schemeClr val="accent2"/>
              </a:buClr>
            </a:pPr>
            <a:r>
              <a:rPr lang="en-US" sz="2800" dirty="0" smtClean="0">
                <a:cs typeface="Cantarell"/>
              </a:rPr>
              <a:t>Managing these work activities on the continuum as Projects leads to a higher satisfactory completion rate and certainty.</a:t>
            </a:r>
            <a:endParaRPr lang="en-US" sz="2800" dirty="0" smtClean="0">
              <a:cs typeface="Cantarell"/>
            </a:endParaRPr>
          </a:p>
        </p:txBody>
      </p:sp>
    </p:spTree>
    <p:extLst>
      <p:ext uri="{BB962C8B-B14F-4D97-AF65-F5344CB8AC3E}">
        <p14:creationId xmlns:p14="http://schemas.microsoft.com/office/powerpoint/2010/main" val="359028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914400" y="1219200"/>
            <a:ext cx="7848600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3200" dirty="0" smtClean="0">
                <a:cs typeface="Cantarell"/>
              </a:rPr>
              <a:t>Organizational Complexity</a:t>
            </a:r>
          </a:p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3200" dirty="0" smtClean="0">
                <a:cs typeface="Cantarell"/>
              </a:rPr>
              <a:t>Operational Complexity</a:t>
            </a:r>
          </a:p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3200" dirty="0" smtClean="0">
                <a:cs typeface="Cantarell"/>
              </a:rPr>
              <a:t>Outcome Complexity</a:t>
            </a:r>
          </a:p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3200" dirty="0" smtClean="0">
                <a:cs typeface="Cantarell"/>
              </a:rPr>
              <a:t>External Forces Complexity</a:t>
            </a:r>
          </a:p>
          <a:p>
            <a:pPr marL="457200" indent="-457200">
              <a:spcBef>
                <a:spcPct val="5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en-US" sz="3200" dirty="0" smtClean="0">
                <a:cs typeface="Cantarell"/>
              </a:rPr>
              <a:t>Stakeholder Complexity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endParaRPr lang="en-US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5-Complexities Framework</a:t>
            </a:r>
            <a:endParaRPr lang="en-US" sz="2400" b="1" i="1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51054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/>
            <a:r>
              <a:rPr lang="en-US" sz="1600" u="sng" dirty="0"/>
              <a:t>Source</a:t>
            </a:r>
            <a:r>
              <a:rPr lang="en-US" sz="1600" dirty="0"/>
              <a:t>:  </a:t>
            </a:r>
            <a:r>
              <a:rPr lang="en-US" sz="1600" i="1" dirty="0" smtClean="0"/>
              <a:t>Managing Organizational Complexity: How to Optimize the Governance of Programs and Projects to Improve Decision Making, PMI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91893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A Complex Business Structure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14400" y="1066800"/>
            <a:ext cx="7924800" cy="5029203"/>
            <a:chOff x="914400" y="1219200"/>
            <a:chExt cx="7924800" cy="5029203"/>
          </a:xfrm>
        </p:grpSpPr>
        <p:sp>
          <p:nvSpPr>
            <p:cNvPr id="6" name="Line 50"/>
            <p:cNvSpPr>
              <a:spLocks noChangeShapeType="1"/>
            </p:cNvSpPr>
            <p:nvPr/>
          </p:nvSpPr>
          <p:spPr bwMode="auto">
            <a:xfrm>
              <a:off x="5562600" y="38862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 flipH="1" flipV="1">
              <a:off x="7011194" y="47998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7468394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7"/>
            <p:cNvSpPr txBox="1">
              <a:spLocks noChangeArrowheads="1"/>
            </p:cNvSpPr>
            <p:nvPr/>
          </p:nvSpPr>
          <p:spPr bwMode="auto">
            <a:xfrm>
              <a:off x="5029200" y="1219200"/>
              <a:ext cx="38100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buClr>
                  <a:srgbClr val="00B050"/>
                </a:buClr>
                <a:buSzPct val="75000"/>
                <a:buFont typeface="Wingdings" pitchFamily="2" charset="2"/>
                <a:buChar char="ü"/>
              </a:pPr>
              <a:r>
                <a:rPr lang="en-US" sz="1600" dirty="0"/>
                <a:t> Many Disciplines</a:t>
              </a:r>
            </a:p>
            <a:p>
              <a:pPr>
                <a:buClr>
                  <a:srgbClr val="00B050"/>
                </a:buClr>
                <a:buSzPct val="75000"/>
                <a:buFont typeface="Wingdings" pitchFamily="2" charset="2"/>
                <a:buChar char="ü"/>
              </a:pPr>
              <a:r>
                <a:rPr lang="en-US" sz="1600" dirty="0"/>
                <a:t> Thousands of transactions &amp; documents</a:t>
              </a:r>
            </a:p>
            <a:p>
              <a:pPr>
                <a:buClr>
                  <a:srgbClr val="00B050"/>
                </a:buClr>
                <a:buSzPct val="75000"/>
                <a:buFont typeface="Wingdings" pitchFamily="2" charset="2"/>
                <a:buChar char="ü"/>
              </a:pPr>
              <a:r>
                <a:rPr lang="en-US" sz="1600" dirty="0"/>
                <a:t> Complex regulatory environment</a:t>
              </a:r>
            </a:p>
            <a:p>
              <a:pPr>
                <a:buClr>
                  <a:srgbClr val="00B050"/>
                </a:buClr>
                <a:buSzPct val="75000"/>
                <a:buFont typeface="Wingdings" pitchFamily="2" charset="2"/>
                <a:buChar char="ü"/>
              </a:pPr>
              <a:r>
                <a:rPr lang="en-US" sz="1600" dirty="0"/>
                <a:t> Outsourced business </a:t>
              </a:r>
              <a:r>
                <a:rPr lang="en-US" sz="1600" dirty="0" smtClean="0"/>
                <a:t>model</a:t>
              </a:r>
              <a:endParaRPr lang="en-US" sz="1600" dirty="0"/>
            </a:p>
            <a:p>
              <a:pPr>
                <a:buClr>
                  <a:srgbClr val="00B050"/>
                </a:buClr>
                <a:buSzPct val="75000"/>
                <a:buFont typeface="Wingdings" pitchFamily="2" charset="2"/>
                <a:buChar char="ü"/>
              </a:pPr>
              <a:r>
                <a:rPr lang="en-US" sz="1600" dirty="0"/>
                <a:t> Many information management systems</a:t>
              </a:r>
            </a:p>
          </p:txBody>
        </p:sp>
        <p:sp>
          <p:nvSpPr>
            <p:cNvPr id="10" name="Line 84"/>
            <p:cNvSpPr>
              <a:spLocks noChangeShapeType="1"/>
            </p:cNvSpPr>
            <p:nvPr/>
          </p:nvSpPr>
          <p:spPr bwMode="auto">
            <a:xfrm flipH="1" flipV="1">
              <a:off x="2133600" y="4495802"/>
              <a:ext cx="8382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0"/>
            <p:cNvSpPr>
              <a:spLocks noChangeShapeType="1"/>
            </p:cNvSpPr>
            <p:nvPr/>
          </p:nvSpPr>
          <p:spPr bwMode="auto">
            <a:xfrm flipH="1" flipV="1">
              <a:off x="2133600" y="2438401"/>
              <a:ext cx="838200" cy="13716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H="1">
              <a:off x="2133600" y="2667001"/>
              <a:ext cx="83820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8"/>
            <p:cNvSpPr>
              <a:spLocks noChangeShapeType="1"/>
            </p:cNvSpPr>
            <p:nvPr/>
          </p:nvSpPr>
          <p:spPr bwMode="auto">
            <a:xfrm flipH="1">
              <a:off x="4648200" y="3657602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46"/>
            <p:cNvSpPr>
              <a:spLocks/>
            </p:cNvSpPr>
            <p:nvPr/>
          </p:nvSpPr>
          <p:spPr bwMode="auto">
            <a:xfrm>
              <a:off x="6324600" y="3657599"/>
              <a:ext cx="2362200" cy="1295401"/>
            </a:xfrm>
            <a:custGeom>
              <a:avLst/>
              <a:gdLst>
                <a:gd name="T0" fmla="*/ 561 w 1632"/>
                <a:gd name="T1" fmla="*/ 0 h 1104"/>
                <a:gd name="T2" fmla="*/ 706 w 1632"/>
                <a:gd name="T3" fmla="*/ 0 h 1104"/>
                <a:gd name="T4" fmla="*/ 706 w 1632"/>
                <a:gd name="T5" fmla="*/ 3632 h 1104"/>
                <a:gd name="T6" fmla="*/ 0 w 1632"/>
                <a:gd name="T7" fmla="*/ 3632 h 1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32"/>
                <a:gd name="T13" fmla="*/ 0 h 1104"/>
                <a:gd name="T14" fmla="*/ 1632 w 1632"/>
                <a:gd name="T15" fmla="*/ 1104 h 1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32" h="1104">
                  <a:moveTo>
                    <a:pt x="1296" y="0"/>
                  </a:moveTo>
                  <a:lnTo>
                    <a:pt x="1632" y="0"/>
                  </a:lnTo>
                  <a:lnTo>
                    <a:pt x="1632" y="1104"/>
                  </a:lnTo>
                  <a:lnTo>
                    <a:pt x="0" y="110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2895600" y="3657602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b="1" dirty="0" smtClean="0"/>
                <a:t>EHS / Remediation</a:t>
              </a:r>
              <a:endParaRPr lang="en-US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2895600" y="5029202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200" dirty="0"/>
                <a:t>Communications</a:t>
              </a: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2895600" y="4343402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/>
                <a:t>Legal</a:t>
              </a: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2895600" y="2971802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/>
                <a:t>Real Estate</a:t>
              </a:r>
            </a:p>
          </p:txBody>
        </p:sp>
        <p:sp>
          <p:nvSpPr>
            <p:cNvPr id="19" name="AutoShape 15"/>
            <p:cNvSpPr>
              <a:spLocks noChangeArrowheads="1"/>
            </p:cNvSpPr>
            <p:nvPr/>
          </p:nvSpPr>
          <p:spPr bwMode="auto">
            <a:xfrm>
              <a:off x="2895600" y="1600201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/>
                <a:t>IT</a:t>
              </a:r>
            </a:p>
          </p:txBody>
        </p:sp>
        <p:sp>
          <p:nvSpPr>
            <p:cNvPr id="21" name="AutoShape 16"/>
            <p:cNvSpPr>
              <a:spLocks noChangeArrowheads="1"/>
            </p:cNvSpPr>
            <p:nvPr/>
          </p:nvSpPr>
          <p:spPr bwMode="auto">
            <a:xfrm>
              <a:off x="2895600" y="2286001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/>
                <a:t>Finance</a:t>
              </a: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2895600" y="5715003"/>
              <a:ext cx="1447800" cy="533400"/>
            </a:xfrm>
            <a:prstGeom prst="flowChartTerminator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/>
                <a:t>Procurement</a:t>
              </a: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4953000" y="3276600"/>
              <a:ext cx="1219200" cy="762000"/>
            </a:xfrm>
            <a:prstGeom prst="rect">
              <a:avLst/>
            </a:prstGeom>
            <a:solidFill>
              <a:srgbClr val="00B050"/>
            </a:solidFill>
            <a:ln w="2857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CORPORATION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auto">
            <a:xfrm>
              <a:off x="6172200" y="2743199"/>
              <a:ext cx="1066800" cy="3810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Outside Legal</a:t>
              </a:r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auto">
            <a:xfrm>
              <a:off x="7086600" y="3429000"/>
              <a:ext cx="1143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algn="ctr"/>
              <a:r>
                <a:rPr lang="en-US" sz="1400" dirty="0"/>
                <a:t>Consultants</a:t>
              </a:r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7924800" y="4267200"/>
              <a:ext cx="5334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algn="ctr"/>
              <a:r>
                <a:rPr lang="en-US" sz="1400" dirty="0"/>
                <a:t>Labs</a:t>
              </a:r>
            </a:p>
          </p:txBody>
        </p:sp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6553200" y="4267200"/>
              <a:ext cx="12192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algn="ctr"/>
              <a:r>
                <a:rPr lang="en-US" sz="1400"/>
                <a:t>Subcontractors</a:t>
              </a:r>
            </a:p>
          </p:txBody>
        </p:sp>
        <p:sp>
          <p:nvSpPr>
            <p:cNvPr id="28" name="Line 37"/>
            <p:cNvSpPr>
              <a:spLocks noChangeShapeType="1"/>
            </p:cNvSpPr>
            <p:nvPr/>
          </p:nvSpPr>
          <p:spPr bwMode="auto">
            <a:xfrm>
              <a:off x="6248400" y="3657600"/>
              <a:ext cx="838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7162800" y="4038600"/>
              <a:ext cx="1066800" cy="228600"/>
            </a:xfrm>
            <a:custGeom>
              <a:avLst/>
              <a:gdLst>
                <a:gd name="T0" fmla="*/ 0 w 720"/>
                <a:gd name="T1" fmla="*/ 144 h 144"/>
                <a:gd name="T2" fmla="*/ 0 w 720"/>
                <a:gd name="T3" fmla="*/ 0 h 144"/>
                <a:gd name="T4" fmla="*/ 4383 w 720"/>
                <a:gd name="T5" fmla="*/ 0 h 144"/>
                <a:gd name="T6" fmla="*/ 4383 w 720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144"/>
                <a:gd name="T14" fmla="*/ 720 w 720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144">
                  <a:moveTo>
                    <a:pt x="0" y="144"/>
                  </a:moveTo>
                  <a:lnTo>
                    <a:pt x="0" y="0"/>
                  </a:lnTo>
                  <a:lnTo>
                    <a:pt x="720" y="0"/>
                  </a:lnTo>
                  <a:lnTo>
                    <a:pt x="720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 flipV="1">
              <a:off x="6705600" y="3124199"/>
              <a:ext cx="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49"/>
            <p:cNvSpPr txBox="1">
              <a:spLocks noChangeArrowheads="1"/>
            </p:cNvSpPr>
            <p:nvPr/>
          </p:nvSpPr>
          <p:spPr bwMode="auto">
            <a:xfrm>
              <a:off x="5260848" y="5510784"/>
              <a:ext cx="609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Sites</a:t>
              </a:r>
            </a:p>
          </p:txBody>
        </p:sp>
        <p:sp>
          <p:nvSpPr>
            <p:cNvPr id="32" name="Freeform 52"/>
            <p:cNvSpPr>
              <a:spLocks/>
            </p:cNvSpPr>
            <p:nvPr/>
          </p:nvSpPr>
          <p:spPr bwMode="auto">
            <a:xfrm>
              <a:off x="4343400" y="1828801"/>
              <a:ext cx="304800" cy="4114802"/>
            </a:xfrm>
            <a:custGeom>
              <a:avLst/>
              <a:gdLst>
                <a:gd name="T0" fmla="*/ 0 w 96"/>
                <a:gd name="T1" fmla="*/ 0 h 2640"/>
                <a:gd name="T2" fmla="*/ 2147483647 w 96"/>
                <a:gd name="T3" fmla="*/ 0 h 2640"/>
                <a:gd name="T4" fmla="*/ 2147483647 w 96"/>
                <a:gd name="T5" fmla="*/ 1580 h 2640"/>
                <a:gd name="T6" fmla="*/ 0 w 96"/>
                <a:gd name="T7" fmla="*/ 1580 h 26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2640"/>
                <a:gd name="T14" fmla="*/ 96 w 96"/>
                <a:gd name="T15" fmla="*/ 2640 h 26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2640">
                  <a:moveTo>
                    <a:pt x="0" y="0"/>
                  </a:moveTo>
                  <a:lnTo>
                    <a:pt x="96" y="0"/>
                  </a:lnTo>
                  <a:lnTo>
                    <a:pt x="96" y="2640"/>
                  </a:lnTo>
                  <a:lnTo>
                    <a:pt x="0" y="26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53"/>
            <p:cNvSpPr>
              <a:spLocks noChangeShapeType="1"/>
            </p:cNvSpPr>
            <p:nvPr/>
          </p:nvSpPr>
          <p:spPr bwMode="auto">
            <a:xfrm flipH="1">
              <a:off x="4343400" y="2514601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54"/>
            <p:cNvSpPr>
              <a:spLocks noChangeShapeType="1"/>
            </p:cNvSpPr>
            <p:nvPr/>
          </p:nvSpPr>
          <p:spPr bwMode="auto">
            <a:xfrm flipH="1">
              <a:off x="4343400" y="3200402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55"/>
            <p:cNvSpPr>
              <a:spLocks noChangeShapeType="1"/>
            </p:cNvSpPr>
            <p:nvPr/>
          </p:nvSpPr>
          <p:spPr bwMode="auto">
            <a:xfrm flipH="1">
              <a:off x="4343400" y="3886202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56"/>
            <p:cNvSpPr>
              <a:spLocks noChangeShapeType="1"/>
            </p:cNvSpPr>
            <p:nvPr/>
          </p:nvSpPr>
          <p:spPr bwMode="auto">
            <a:xfrm flipH="1">
              <a:off x="4343400" y="4572002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57"/>
            <p:cNvSpPr>
              <a:spLocks noChangeShapeType="1"/>
            </p:cNvSpPr>
            <p:nvPr/>
          </p:nvSpPr>
          <p:spPr bwMode="auto">
            <a:xfrm flipH="1">
              <a:off x="4343400" y="5257802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74"/>
            <p:cNvSpPr>
              <a:spLocks/>
            </p:cNvSpPr>
            <p:nvPr/>
          </p:nvSpPr>
          <p:spPr bwMode="auto">
            <a:xfrm>
              <a:off x="2743200" y="3276602"/>
              <a:ext cx="152400" cy="685800"/>
            </a:xfrm>
            <a:custGeom>
              <a:avLst/>
              <a:gdLst>
                <a:gd name="T0" fmla="*/ 96 w 96"/>
                <a:gd name="T1" fmla="*/ 432 h 432"/>
                <a:gd name="T2" fmla="*/ 0 w 96"/>
                <a:gd name="T3" fmla="*/ 192 h 432"/>
                <a:gd name="T4" fmla="*/ 96 w 96"/>
                <a:gd name="T5" fmla="*/ 0 h 432"/>
                <a:gd name="T6" fmla="*/ 0 60000 65536"/>
                <a:gd name="T7" fmla="*/ 0 60000 65536"/>
                <a:gd name="T8" fmla="*/ 0 60000 65536"/>
                <a:gd name="T9" fmla="*/ 0 w 96"/>
                <a:gd name="T10" fmla="*/ 0 h 432"/>
                <a:gd name="T11" fmla="*/ 96 w 9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432">
                  <a:moveTo>
                    <a:pt x="96" y="432"/>
                  </a:moveTo>
                  <a:cubicBezTo>
                    <a:pt x="48" y="348"/>
                    <a:pt x="0" y="264"/>
                    <a:pt x="0" y="192"/>
                  </a:cubicBezTo>
                  <a:cubicBezTo>
                    <a:pt x="0" y="120"/>
                    <a:pt x="48" y="60"/>
                    <a:pt x="96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9" name="Freeform 75"/>
            <p:cNvSpPr>
              <a:spLocks/>
            </p:cNvSpPr>
            <p:nvPr/>
          </p:nvSpPr>
          <p:spPr bwMode="auto">
            <a:xfrm>
              <a:off x="2667000" y="2576514"/>
              <a:ext cx="219075" cy="1381126"/>
            </a:xfrm>
            <a:custGeom>
              <a:avLst/>
              <a:gdLst>
                <a:gd name="T0" fmla="*/ 45 w 144"/>
                <a:gd name="T1" fmla="*/ 4900 h 816"/>
                <a:gd name="T2" fmla="*/ 0 w 144"/>
                <a:gd name="T3" fmla="*/ 2605 h 816"/>
                <a:gd name="T4" fmla="*/ 45 w 144"/>
                <a:gd name="T5" fmla="*/ 0 h 816"/>
                <a:gd name="T6" fmla="*/ 0 60000 65536"/>
                <a:gd name="T7" fmla="*/ 0 60000 65536"/>
                <a:gd name="T8" fmla="*/ 0 60000 65536"/>
                <a:gd name="T9" fmla="*/ 0 w 144"/>
                <a:gd name="T10" fmla="*/ 0 h 816"/>
                <a:gd name="T11" fmla="*/ 144 w 144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816">
                  <a:moveTo>
                    <a:pt x="144" y="816"/>
                  </a:moveTo>
                  <a:cubicBezTo>
                    <a:pt x="72" y="692"/>
                    <a:pt x="0" y="568"/>
                    <a:pt x="0" y="432"/>
                  </a:cubicBezTo>
                  <a:cubicBezTo>
                    <a:pt x="0" y="296"/>
                    <a:pt x="72" y="148"/>
                    <a:pt x="1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76"/>
            <p:cNvSpPr>
              <a:spLocks/>
            </p:cNvSpPr>
            <p:nvPr/>
          </p:nvSpPr>
          <p:spPr bwMode="auto">
            <a:xfrm>
              <a:off x="2571750" y="1881189"/>
              <a:ext cx="309563" cy="2071688"/>
            </a:xfrm>
            <a:custGeom>
              <a:avLst/>
              <a:gdLst>
                <a:gd name="T0" fmla="*/ 701743 w 144"/>
                <a:gd name="T1" fmla="*/ 4352 h 1248"/>
                <a:gd name="T2" fmla="*/ 0 w 144"/>
                <a:gd name="T3" fmla="*/ 2183 h 1248"/>
                <a:gd name="T4" fmla="*/ 701743 w 144"/>
                <a:gd name="T5" fmla="*/ 0 h 1248"/>
                <a:gd name="T6" fmla="*/ 0 60000 65536"/>
                <a:gd name="T7" fmla="*/ 0 60000 65536"/>
                <a:gd name="T8" fmla="*/ 0 60000 65536"/>
                <a:gd name="T9" fmla="*/ 0 w 144"/>
                <a:gd name="T10" fmla="*/ 0 h 1248"/>
                <a:gd name="T11" fmla="*/ 144 w 144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248">
                  <a:moveTo>
                    <a:pt x="144" y="1248"/>
                  </a:moveTo>
                  <a:cubicBezTo>
                    <a:pt x="72" y="1040"/>
                    <a:pt x="0" y="832"/>
                    <a:pt x="0" y="624"/>
                  </a:cubicBezTo>
                  <a:cubicBezTo>
                    <a:pt x="0" y="416"/>
                    <a:pt x="72" y="208"/>
                    <a:pt x="1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77"/>
            <p:cNvSpPr>
              <a:spLocks/>
            </p:cNvSpPr>
            <p:nvPr/>
          </p:nvSpPr>
          <p:spPr bwMode="auto">
            <a:xfrm flipV="1">
              <a:off x="2584450" y="3956052"/>
              <a:ext cx="309563" cy="2071688"/>
            </a:xfrm>
            <a:custGeom>
              <a:avLst/>
              <a:gdLst>
                <a:gd name="T0" fmla="*/ 701743 w 144"/>
                <a:gd name="T1" fmla="*/ 4352 h 1248"/>
                <a:gd name="T2" fmla="*/ 0 w 144"/>
                <a:gd name="T3" fmla="*/ 2183 h 1248"/>
                <a:gd name="T4" fmla="*/ 701743 w 144"/>
                <a:gd name="T5" fmla="*/ 0 h 1248"/>
                <a:gd name="T6" fmla="*/ 0 60000 65536"/>
                <a:gd name="T7" fmla="*/ 0 60000 65536"/>
                <a:gd name="T8" fmla="*/ 0 60000 65536"/>
                <a:gd name="T9" fmla="*/ 0 w 144"/>
                <a:gd name="T10" fmla="*/ 0 h 1248"/>
                <a:gd name="T11" fmla="*/ 144 w 144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248">
                  <a:moveTo>
                    <a:pt x="144" y="1248"/>
                  </a:moveTo>
                  <a:cubicBezTo>
                    <a:pt x="72" y="1040"/>
                    <a:pt x="0" y="832"/>
                    <a:pt x="0" y="624"/>
                  </a:cubicBezTo>
                  <a:cubicBezTo>
                    <a:pt x="0" y="416"/>
                    <a:pt x="72" y="208"/>
                    <a:pt x="1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78"/>
            <p:cNvSpPr>
              <a:spLocks/>
            </p:cNvSpPr>
            <p:nvPr/>
          </p:nvSpPr>
          <p:spPr bwMode="auto">
            <a:xfrm flipV="1">
              <a:off x="2676525" y="3946527"/>
              <a:ext cx="219075" cy="1381126"/>
            </a:xfrm>
            <a:custGeom>
              <a:avLst/>
              <a:gdLst>
                <a:gd name="T0" fmla="*/ 45 w 144"/>
                <a:gd name="T1" fmla="*/ 4900 h 816"/>
                <a:gd name="T2" fmla="*/ 0 w 144"/>
                <a:gd name="T3" fmla="*/ 2605 h 816"/>
                <a:gd name="T4" fmla="*/ 45 w 144"/>
                <a:gd name="T5" fmla="*/ 0 h 816"/>
                <a:gd name="T6" fmla="*/ 0 60000 65536"/>
                <a:gd name="T7" fmla="*/ 0 60000 65536"/>
                <a:gd name="T8" fmla="*/ 0 60000 65536"/>
                <a:gd name="T9" fmla="*/ 0 w 144"/>
                <a:gd name="T10" fmla="*/ 0 h 816"/>
                <a:gd name="T11" fmla="*/ 144 w 144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816">
                  <a:moveTo>
                    <a:pt x="144" y="816"/>
                  </a:moveTo>
                  <a:cubicBezTo>
                    <a:pt x="72" y="692"/>
                    <a:pt x="0" y="568"/>
                    <a:pt x="0" y="432"/>
                  </a:cubicBezTo>
                  <a:cubicBezTo>
                    <a:pt x="0" y="296"/>
                    <a:pt x="72" y="148"/>
                    <a:pt x="1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9"/>
            <p:cNvSpPr>
              <a:spLocks/>
            </p:cNvSpPr>
            <p:nvPr/>
          </p:nvSpPr>
          <p:spPr bwMode="auto">
            <a:xfrm flipV="1">
              <a:off x="2762250" y="3946527"/>
              <a:ext cx="152400" cy="685800"/>
            </a:xfrm>
            <a:custGeom>
              <a:avLst/>
              <a:gdLst>
                <a:gd name="T0" fmla="*/ 96 w 96"/>
                <a:gd name="T1" fmla="*/ 432 h 432"/>
                <a:gd name="T2" fmla="*/ 0 w 96"/>
                <a:gd name="T3" fmla="*/ 192 h 432"/>
                <a:gd name="T4" fmla="*/ 96 w 96"/>
                <a:gd name="T5" fmla="*/ 0 h 432"/>
                <a:gd name="T6" fmla="*/ 0 60000 65536"/>
                <a:gd name="T7" fmla="*/ 0 60000 65536"/>
                <a:gd name="T8" fmla="*/ 0 60000 65536"/>
                <a:gd name="T9" fmla="*/ 0 w 96"/>
                <a:gd name="T10" fmla="*/ 0 h 432"/>
                <a:gd name="T11" fmla="*/ 96 w 9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432">
                  <a:moveTo>
                    <a:pt x="96" y="432"/>
                  </a:moveTo>
                  <a:cubicBezTo>
                    <a:pt x="48" y="348"/>
                    <a:pt x="0" y="264"/>
                    <a:pt x="0" y="192"/>
                  </a:cubicBezTo>
                  <a:cubicBezTo>
                    <a:pt x="0" y="120"/>
                    <a:pt x="48" y="60"/>
                    <a:pt x="96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4" name="Line 81"/>
            <p:cNvSpPr>
              <a:spLocks noChangeShapeType="1"/>
            </p:cNvSpPr>
            <p:nvPr/>
          </p:nvSpPr>
          <p:spPr bwMode="auto">
            <a:xfrm flipH="1">
              <a:off x="2133600" y="4114802"/>
              <a:ext cx="83820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83"/>
            <p:cNvSpPr>
              <a:spLocks noChangeShapeType="1"/>
            </p:cNvSpPr>
            <p:nvPr/>
          </p:nvSpPr>
          <p:spPr bwMode="auto">
            <a:xfrm flipH="1" flipV="1">
              <a:off x="2133600" y="2667001"/>
              <a:ext cx="838200" cy="17526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5"/>
            <p:cNvSpPr>
              <a:spLocks noChangeShapeType="1"/>
            </p:cNvSpPr>
            <p:nvPr/>
          </p:nvSpPr>
          <p:spPr bwMode="auto">
            <a:xfrm flipH="1">
              <a:off x="2133600" y="3409952"/>
              <a:ext cx="828675" cy="933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86"/>
            <p:cNvSpPr>
              <a:spLocks noChangeShapeType="1"/>
            </p:cNvSpPr>
            <p:nvPr/>
          </p:nvSpPr>
          <p:spPr bwMode="auto">
            <a:xfrm flipH="1">
              <a:off x="2133600" y="5334002"/>
              <a:ext cx="762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88"/>
            <p:cNvSpPr>
              <a:spLocks noChangeShapeType="1"/>
            </p:cNvSpPr>
            <p:nvPr/>
          </p:nvSpPr>
          <p:spPr bwMode="auto">
            <a:xfrm flipH="1" flipV="1">
              <a:off x="2133600" y="3505202"/>
              <a:ext cx="76200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6"/>
            <p:cNvSpPr>
              <a:spLocks noChangeArrowheads="1"/>
            </p:cNvSpPr>
            <p:nvPr/>
          </p:nvSpPr>
          <p:spPr bwMode="auto">
            <a:xfrm>
              <a:off x="914400" y="2209801"/>
              <a:ext cx="1219200" cy="6096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Environmental </a:t>
              </a:r>
              <a:r>
                <a:rPr lang="en-US" sz="1400" dirty="0" smtClean="0">
                  <a:solidFill>
                    <a:schemeClr val="bg1"/>
                  </a:solidFill>
                </a:rPr>
                <a:t>Regulations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7"/>
            <p:cNvSpPr>
              <a:spLocks noChangeArrowheads="1"/>
            </p:cNvSpPr>
            <p:nvPr/>
          </p:nvSpPr>
          <p:spPr bwMode="auto">
            <a:xfrm>
              <a:off x="914400" y="3124202"/>
              <a:ext cx="1219200" cy="6096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SEC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8"/>
            <p:cNvSpPr>
              <a:spLocks noChangeArrowheads="1"/>
            </p:cNvSpPr>
            <p:nvPr/>
          </p:nvSpPr>
          <p:spPr bwMode="auto">
            <a:xfrm>
              <a:off x="914400" y="3962400"/>
              <a:ext cx="1219200" cy="76200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>
                <a:lnSpc>
                  <a:spcPts val="1700"/>
                </a:lnSpc>
              </a:pPr>
              <a:r>
                <a:rPr lang="en-US" sz="1400" dirty="0" smtClean="0"/>
                <a:t>Property Owners</a:t>
              </a:r>
              <a:endParaRPr lang="en-US" sz="1400" dirty="0"/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914400" y="5029202"/>
              <a:ext cx="1219200" cy="609600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Community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grpSp>
          <p:nvGrpSpPr>
            <p:cNvPr id="53" name="Group 71"/>
            <p:cNvGrpSpPr/>
            <p:nvPr/>
          </p:nvGrpSpPr>
          <p:grpSpPr>
            <a:xfrm>
              <a:off x="4913376" y="4617720"/>
              <a:ext cx="1295400" cy="838200"/>
              <a:chOff x="4800600" y="4648200"/>
              <a:chExt cx="1295400" cy="838200"/>
            </a:xfrm>
            <a:solidFill>
              <a:srgbClr val="00B050"/>
            </a:solidFill>
          </p:grpSpPr>
          <p:sp>
            <p:nvSpPr>
              <p:cNvPr id="54" name="Donut 53"/>
              <p:cNvSpPr/>
              <p:nvPr/>
            </p:nvSpPr>
            <p:spPr>
              <a:xfrm>
                <a:off x="4800600" y="46482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Donut 54"/>
              <p:cNvSpPr/>
              <p:nvPr/>
            </p:nvSpPr>
            <p:spPr>
              <a:xfrm>
                <a:off x="5257800" y="46482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Donut 55"/>
              <p:cNvSpPr/>
              <p:nvPr/>
            </p:nvSpPr>
            <p:spPr>
              <a:xfrm>
                <a:off x="4800600" y="51054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Donut 56"/>
              <p:cNvSpPr/>
              <p:nvPr/>
            </p:nvSpPr>
            <p:spPr>
              <a:xfrm>
                <a:off x="5715000" y="46482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Donut 57"/>
              <p:cNvSpPr/>
              <p:nvPr/>
            </p:nvSpPr>
            <p:spPr>
              <a:xfrm>
                <a:off x="5257800" y="51054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Donut 58"/>
              <p:cNvSpPr/>
              <p:nvPr/>
            </p:nvSpPr>
            <p:spPr>
              <a:xfrm>
                <a:off x="5715000" y="5105400"/>
                <a:ext cx="381000" cy="381000"/>
              </a:xfrm>
              <a:prstGeom prst="donut">
                <a:avLst>
                  <a:gd name="adj" fmla="val 37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9297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Elbow Connector 17"/>
          <p:cNvCxnSpPr>
            <a:stCxn id="4" idx="0"/>
            <a:endCxn id="6" idx="0"/>
          </p:cNvCxnSpPr>
          <p:nvPr/>
        </p:nvCxnSpPr>
        <p:spPr>
          <a:xfrm rot="5400000" flipH="1" flipV="1">
            <a:off x="3314700" y="914400"/>
            <a:ext cx="12700" cy="1828800"/>
          </a:xfrm>
          <a:prstGeom prst="bentConnector3">
            <a:avLst>
              <a:gd name="adj1" fmla="val 1296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13" idx="0"/>
          </p:cNvCxnSpPr>
          <p:nvPr/>
        </p:nvCxnSpPr>
        <p:spPr>
          <a:xfrm flipV="1">
            <a:off x="1447800" y="2590800"/>
            <a:ext cx="3695700" cy="12700"/>
          </a:xfrm>
          <a:prstGeom prst="bentConnector4">
            <a:avLst>
              <a:gd name="adj1" fmla="val 289"/>
              <a:gd name="adj2" fmla="val 1252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" idx="4"/>
          </p:cNvCxnSpPr>
          <p:nvPr/>
        </p:nvCxnSpPr>
        <p:spPr>
          <a:xfrm>
            <a:off x="3314700" y="1524000"/>
            <a:ext cx="4572" cy="1783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Repeatable Business Model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895600" y="1066800"/>
            <a:ext cx="838200" cy="457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Region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981200" y="1828800"/>
            <a:ext cx="838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Site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895600" y="1828800"/>
            <a:ext cx="838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Site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0" y="1828800"/>
            <a:ext cx="838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Site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066800" y="2590800"/>
            <a:ext cx="838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AOC</a:t>
            </a:r>
            <a:r>
              <a:rPr lang="en-US" sz="2000" baseline="-25000" dirty="0" smtClean="0">
                <a:solidFill>
                  <a:schemeClr val="bg1"/>
                </a:solidFill>
              </a:rPr>
              <a:t>1</a:t>
            </a:r>
            <a:endParaRPr lang="en-US" sz="1600" baseline="-250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981200" y="2590800"/>
            <a:ext cx="838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AOC</a:t>
            </a:r>
            <a:r>
              <a:rPr lang="en-US" sz="2000" baseline="-25000" dirty="0" smtClean="0">
                <a:solidFill>
                  <a:schemeClr val="bg1"/>
                </a:solidFill>
              </a:rPr>
              <a:t>2</a:t>
            </a:r>
            <a:endParaRPr lang="en-US" sz="1600" baseline="-25000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24400" y="2590800"/>
            <a:ext cx="838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AOC</a:t>
            </a:r>
            <a:r>
              <a:rPr lang="en-US" sz="2000" baseline="-25000" dirty="0" smtClean="0">
                <a:solidFill>
                  <a:schemeClr val="bg1"/>
                </a:solidFill>
              </a:rPr>
              <a:t>5</a:t>
            </a:r>
            <a:endParaRPr lang="en-US" sz="1600" baseline="-25000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0" y="2590800"/>
            <a:ext cx="838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AOC</a:t>
            </a:r>
            <a:r>
              <a:rPr lang="en-US" sz="2000" baseline="-25000" dirty="0" smtClean="0">
                <a:solidFill>
                  <a:schemeClr val="bg1"/>
                </a:solidFill>
              </a:rPr>
              <a:t>4</a:t>
            </a:r>
            <a:endParaRPr lang="en-US" sz="1600" baseline="-250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95600" y="2590800"/>
            <a:ext cx="838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AOC</a:t>
            </a:r>
            <a:r>
              <a:rPr lang="en-US" sz="2000" baseline="-25000" dirty="0" smtClean="0">
                <a:solidFill>
                  <a:schemeClr val="bg1"/>
                </a:solidFill>
              </a:rPr>
              <a:t>3</a:t>
            </a:r>
            <a:endParaRPr lang="en-US" sz="1600" baseline="-25000" dirty="0">
              <a:solidFill>
                <a:schemeClr val="bg1"/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743200" y="3276600"/>
          <a:ext cx="1143000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Project 1</a:t>
                      </a:r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F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Project 2</a:t>
                      </a:r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F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Project 3</a:t>
                      </a:r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F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Project 4</a:t>
                      </a:r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F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Project 5</a:t>
                      </a:r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F"/>
                    </a:solidFill>
                  </a:tcPr>
                </a:tc>
              </a:tr>
            </a:tbl>
          </a:graphicData>
        </a:graphic>
      </p:graphicFrame>
      <p:cxnSp>
        <p:nvCxnSpPr>
          <p:cNvPr id="38" name="Straight Connector 37"/>
          <p:cNvCxnSpPr>
            <a:endCxn id="12" idx="0"/>
          </p:cNvCxnSpPr>
          <p:nvPr/>
        </p:nvCxnSpPr>
        <p:spPr>
          <a:xfrm>
            <a:off x="2399639" y="2445007"/>
            <a:ext cx="661" cy="1457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34165" y="2444126"/>
            <a:ext cx="661" cy="1457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572000" y="3276600"/>
            <a:ext cx="3733800" cy="2819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68275"/>
              </p:ext>
            </p:extLst>
          </p:nvPr>
        </p:nvGraphicFramePr>
        <p:xfrm>
          <a:off x="4648200" y="3352800"/>
          <a:ext cx="3581400" cy="26314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30493"/>
                <a:gridCol w="955040"/>
                <a:gridCol w="795867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sz="1600" dirty="0" smtClean="0"/>
                        <a:t>Project 1 </a:t>
                      </a:r>
                      <a:r>
                        <a:rPr lang="en-US" sz="1600" b="0" dirty="0" smtClean="0"/>
                        <a:t>Details</a:t>
                      </a:r>
                      <a:endParaRPr lang="en-US" sz="16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Proposal (S/C/S/D)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Purchase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Invoice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– Reject</a:t>
                      </a:r>
                    </a:p>
                    <a:p>
                      <a:r>
                        <a:rPr lang="en-US" sz="1400" dirty="0" smtClean="0"/>
                        <a:t>B – Reject</a:t>
                      </a:r>
                    </a:p>
                    <a:p>
                      <a:r>
                        <a:rPr lang="en-US" sz="1400" dirty="0" smtClean="0"/>
                        <a:t>C – Approved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 – Reject</a:t>
                      </a:r>
                    </a:p>
                    <a:p>
                      <a:r>
                        <a:rPr lang="en-US" sz="1400" dirty="0" smtClean="0"/>
                        <a:t>E – Reject</a:t>
                      </a:r>
                    </a:p>
                    <a:p>
                      <a:r>
                        <a:rPr lang="en-US" sz="1400" dirty="0" smtClean="0"/>
                        <a:t>F – Approved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</a:p>
                    <a:p>
                      <a:pPr algn="ctr"/>
                      <a:r>
                        <a:rPr lang="en-US" sz="1400" dirty="0" smtClean="0"/>
                        <a:t>7</a:t>
                      </a:r>
                    </a:p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4" name="Curved Connector 43"/>
          <p:cNvCxnSpPr/>
          <p:nvPr/>
        </p:nvCxnSpPr>
        <p:spPr>
          <a:xfrm>
            <a:off x="3733800" y="3429000"/>
            <a:ext cx="762000" cy="228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29200" y="1143000"/>
            <a:ext cx="3733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600" u="sng" dirty="0" smtClean="0"/>
              <a:t>Example</a:t>
            </a:r>
            <a:r>
              <a:rPr lang="en-US" sz="1600" dirty="0" smtClean="0"/>
              <a:t>: 	</a:t>
            </a:r>
            <a:r>
              <a:rPr lang="en-US" sz="1600" b="1" i="1" dirty="0" smtClean="0"/>
              <a:t>AOC</a:t>
            </a:r>
            <a:r>
              <a:rPr lang="en-US" sz="2000" b="1" i="1" baseline="-25000" dirty="0" smtClean="0"/>
              <a:t>3</a:t>
            </a:r>
            <a:r>
              <a:rPr lang="en-US" sz="1600" i="1" dirty="0" smtClean="0"/>
              <a:t> – Area of Concern for Incident or Unit of Remediation</a:t>
            </a:r>
          </a:p>
          <a:p>
            <a:pPr marL="857250" indent="-857250"/>
            <a:r>
              <a:rPr lang="en-US" sz="1600" i="1" dirty="0"/>
              <a:t>	</a:t>
            </a:r>
            <a:r>
              <a:rPr lang="en-US" sz="1600" b="1" i="1" dirty="0" smtClean="0"/>
              <a:t>(Approved $ Financial Plan)</a:t>
            </a:r>
          </a:p>
          <a:p>
            <a:pPr marL="857250" indent="-857250">
              <a:spcBef>
                <a:spcPts val="600"/>
              </a:spcBef>
            </a:pPr>
            <a:r>
              <a:rPr lang="en-US" sz="1600" i="1" dirty="0" smtClean="0"/>
              <a:t>	</a:t>
            </a:r>
            <a:r>
              <a:rPr lang="en-US" sz="1600" b="1" i="1" dirty="0" smtClean="0"/>
              <a:t>Project 1</a:t>
            </a:r>
            <a:r>
              <a:rPr lang="en-US" sz="1600" i="1" dirty="0" smtClean="0"/>
              <a:t> – Site Characterization</a:t>
            </a:r>
          </a:p>
          <a:p>
            <a:pPr marL="857250" indent="-857250">
              <a:spcBef>
                <a:spcPts val="600"/>
              </a:spcBef>
            </a:pPr>
            <a:r>
              <a:rPr lang="en-US" sz="1600" i="1" dirty="0"/>
              <a:t>	</a:t>
            </a:r>
            <a:r>
              <a:rPr lang="en-US" sz="1600" b="1" i="1" dirty="0" smtClean="0"/>
              <a:t>S/C/S/D</a:t>
            </a:r>
            <a:r>
              <a:rPr lang="en-US" sz="1600" i="1" dirty="0" smtClean="0"/>
              <a:t> – Scope, Cost, Schedule, Deliverables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655008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838200" y="990600"/>
            <a:ext cx="78486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Organize the Portfolio from Company to AOC</a:t>
            </a:r>
            <a:endParaRPr lang="en-US" sz="2400" dirty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Bundle Projects within the AOC</a:t>
            </a:r>
            <a:endParaRPr lang="en-US" sz="2400" dirty="0">
              <a:cs typeface="Cantarell"/>
            </a:endParaRP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Incorporate Project Management within the Remediation Management Process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cs typeface="Cantarell"/>
              </a:rPr>
              <a:t>Deploy an Integrated Process in a Single Management System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>
                <a:cs typeface="Cantarell"/>
              </a:rPr>
              <a:t>Sites control AOC’s (</a:t>
            </a:r>
            <a:r>
              <a:rPr lang="en-US" dirty="0" smtClean="0">
                <a:cs typeface="Cantarell"/>
              </a:rPr>
              <a:t>Portfolio Management)</a:t>
            </a:r>
            <a:endParaRPr lang="en-US" sz="2400" dirty="0">
              <a:cs typeface="Cantarell"/>
            </a:endParaRP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>
                <a:cs typeface="Cantarell"/>
              </a:rPr>
              <a:t>AOC’s control Plans (Remediation Units)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>
                <a:cs typeface="Cantarell"/>
              </a:rPr>
              <a:t>Plans control Projects (Planning)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>
                <a:cs typeface="Cantarell"/>
              </a:rPr>
              <a:t>Projects control Purchases (PM Framework)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dirty="0" smtClean="0">
                <a:cs typeface="Cantarell"/>
              </a:rPr>
              <a:t>Purchases control Invoices (Purchase to Pay)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endParaRPr lang="en-US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Best Practices to Consider #4 – </a:t>
            </a:r>
            <a:r>
              <a:rPr lang="en-US" sz="2800" b="1" i="1" dirty="0" smtClean="0">
                <a:solidFill>
                  <a:schemeClr val="accent2"/>
                </a:solidFill>
              </a:rPr>
              <a:t>Integration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6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2000" y="19050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>
                <a:solidFill>
                  <a:schemeClr val="accent2"/>
                </a:solidFill>
              </a:rPr>
              <a:t>Thank You for Attending</a:t>
            </a:r>
            <a:endParaRPr lang="en-US" sz="3600" dirty="0">
              <a:solidFill>
                <a:schemeClr val="accent2"/>
              </a:solidFill>
            </a:endParaRPr>
          </a:p>
        </p:txBody>
      </p:sp>
      <p:pic>
        <p:nvPicPr>
          <p:cNvPr id="4" name="Picture 3" descr="enfos_logo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2667000"/>
            <a:ext cx="2057400" cy="578644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352800" y="3429000"/>
            <a:ext cx="3124200" cy="1600200"/>
            <a:chOff x="3276600" y="4191000"/>
            <a:chExt cx="3124200" cy="1600200"/>
          </a:xfrm>
          <a:effectLst/>
        </p:grpSpPr>
        <p:sp>
          <p:nvSpPr>
            <p:cNvPr id="6" name="Rectangle 5"/>
            <p:cNvSpPr/>
            <p:nvPr/>
          </p:nvSpPr>
          <p:spPr>
            <a:xfrm>
              <a:off x="3276600" y="4191000"/>
              <a:ext cx="3124200" cy="1600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76600" y="4267200"/>
              <a:ext cx="3124200" cy="1400383"/>
            </a:xfrm>
            <a:prstGeom prst="rect">
              <a:avLst/>
            </a:prstGeom>
            <a:noFill/>
            <a:ln>
              <a:solidFill>
                <a:schemeClr val="tx1"/>
              </a:solidFill>
              <a:miter lim="800000"/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14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For  follow-up, please contact:</a:t>
              </a:r>
            </a:p>
            <a:p>
              <a:pPr algn="ctr">
                <a:spcAft>
                  <a:spcPts val="300"/>
                </a:spcAft>
              </a:pPr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Lacey Orr</a:t>
              </a:r>
            </a:p>
            <a:p>
              <a:pPr algn="ctr">
                <a:spcAft>
                  <a:spcPts val="30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(630) 689-0220 </a:t>
              </a:r>
              <a:r>
                <a:rPr lang="en-US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x17</a:t>
              </a:r>
              <a:endPara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lacey@enfos.com</a:t>
              </a:r>
              <a:endPara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99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838200" y="1371600"/>
            <a:ext cx="7848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Opportunity Statement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Uncertainty in Remediation Projects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The Time Dimension Problem 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Lack of PM Integration with Business Process</a:t>
            </a:r>
          </a:p>
          <a:p>
            <a:pPr marL="285750" indent="-28575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Cantarell"/>
              </a:rPr>
              <a:t>Questions and Answers</a:t>
            </a:r>
            <a:endParaRPr lang="en-US" sz="2800" dirty="0">
              <a:cs typeface="Cantarell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Agenda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9718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/>
              <a:t>Questions and Answers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096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Speaker Background – Roger Well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81400" y="1219200"/>
            <a:ext cx="5257800" cy="4770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Currently leading customer deployments on over 100,000 projects and $10B in forecasts and transactions through the ENFOS enterprise platform</a:t>
            </a:r>
          </a:p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26 years of environmental remediation and decommissioning experience in various technical and managerial roles</a:t>
            </a:r>
          </a:p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Author of recent white papers: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sz="1600" dirty="0" smtClean="0">
                <a:cs typeface="Cantarell"/>
              </a:rPr>
              <a:t>The Case for the Enterprise Environmental Liability Management System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sz="1600" dirty="0" smtClean="0">
                <a:cs typeface="Cantarell"/>
              </a:rPr>
              <a:t>Operational Risk Management in Remediation</a:t>
            </a:r>
          </a:p>
          <a:p>
            <a:pPr marL="742950" lvl="1" indent="-285750">
              <a:spcBef>
                <a:spcPct val="50000"/>
              </a:spcBef>
              <a:buClr>
                <a:schemeClr val="accent2"/>
              </a:buClr>
              <a:buFont typeface="Wingdings" charset="2"/>
              <a:buChar char="ü"/>
            </a:pPr>
            <a:r>
              <a:rPr lang="en-US" sz="1600" dirty="0" smtClean="0">
                <a:cs typeface="Cantarell"/>
              </a:rPr>
              <a:t>Operational Excellence for Environmental Remediation Programs </a:t>
            </a:r>
            <a:endParaRPr lang="en-US" sz="1600" dirty="0">
              <a:cs typeface="Cantarell"/>
            </a:endParaRPr>
          </a:p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M.B.A., Chicago Keller Graduate School of Management</a:t>
            </a:r>
          </a:p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M.S., University of Toledo (Hydrogeology)</a:t>
            </a:r>
          </a:p>
          <a:p>
            <a:pPr marL="231775" indent="-231775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ntarell"/>
              </a:rPr>
              <a:t>B.A., Monmouth College (Geology)</a:t>
            </a:r>
            <a:endParaRPr lang="en-US" sz="1600" dirty="0">
              <a:cs typeface="Cantarell"/>
            </a:endParaRPr>
          </a:p>
        </p:txBody>
      </p:sp>
      <p:pic>
        <p:nvPicPr>
          <p:cNvPr id="4" name="Picture 3" descr="Well, Roger.jpg"/>
          <p:cNvPicPr>
            <a:picLocks noChangeAspect="1"/>
          </p:cNvPicPr>
          <p:nvPr/>
        </p:nvPicPr>
        <p:blipFill>
          <a:blip r:embed="rId3" cstate="print">
            <a:grayscl/>
          </a:blip>
          <a:srcRect l="22535" r="18310"/>
          <a:stretch>
            <a:fillRect/>
          </a:stretch>
        </p:blipFill>
        <p:spPr>
          <a:xfrm>
            <a:off x="990600" y="1295400"/>
            <a:ext cx="1477108" cy="1600200"/>
          </a:xfrm>
          <a:prstGeom prst="rect">
            <a:avLst/>
          </a:prstGeom>
          <a:ln w="28575">
            <a:solidFill>
              <a:schemeClr val="accent2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14400" y="2971800"/>
            <a:ext cx="3200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Well, CPG</a:t>
            </a:r>
          </a:p>
          <a:p>
            <a:r>
              <a:rPr lang="en-US" sz="1400" dirty="0" smtClean="0"/>
              <a:t>Executive Vice President &amp; COO</a:t>
            </a:r>
          </a:p>
          <a:p>
            <a:r>
              <a:rPr lang="en-US" sz="1400" dirty="0" smtClean="0">
                <a:hlinkClick r:id="rId4"/>
              </a:rPr>
              <a:t>roger@enfos.com</a:t>
            </a:r>
            <a:endParaRPr lang="en-US" sz="1400" dirty="0" smtClean="0"/>
          </a:p>
          <a:p>
            <a:r>
              <a:rPr lang="en-US" sz="1400" dirty="0" smtClean="0"/>
              <a:t>Naperville, IL</a:t>
            </a:r>
          </a:p>
          <a:p>
            <a:r>
              <a:rPr lang="en-US" sz="1400" dirty="0" smtClean="0"/>
              <a:t>HQ:  San Mateo, CA</a:t>
            </a:r>
          </a:p>
        </p:txBody>
      </p:sp>
    </p:spTree>
    <p:extLst>
      <p:ext uri="{BB962C8B-B14F-4D97-AF65-F5344CB8AC3E}">
        <p14:creationId xmlns:p14="http://schemas.microsoft.com/office/powerpoint/2010/main" val="312537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66800" y="29718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0066CC"/>
              </a:buClr>
            </a:pPr>
            <a:r>
              <a:rPr lang="en-US" sz="3600" b="1" i="1" dirty="0" smtClean="0"/>
              <a:t>Opportunity Statement</a:t>
            </a:r>
          </a:p>
        </p:txBody>
      </p:sp>
    </p:spTree>
    <p:extLst>
      <p:ext uri="{BB962C8B-B14F-4D97-AF65-F5344CB8AC3E}">
        <p14:creationId xmlns:p14="http://schemas.microsoft.com/office/powerpoint/2010/main" val="722013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Controlling the Uncontrollable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057400"/>
            <a:ext cx="8001000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r>
              <a:rPr lang="en-US" sz="2800" dirty="0" smtClean="0">
                <a:cs typeface="Cantarell"/>
              </a:rPr>
              <a:t>Execute with a razor sharp focus on the things that can be controlled </a:t>
            </a:r>
            <a:r>
              <a:rPr lang="en-US" sz="2800" b="1" dirty="0" smtClean="0">
                <a:cs typeface="Cantarell"/>
              </a:rPr>
              <a:t>AND</a:t>
            </a:r>
            <a:r>
              <a:rPr lang="en-US" sz="2800" dirty="0" smtClean="0">
                <a:cs typeface="Cantarell"/>
              </a:rPr>
              <a:t> establish a highly repeatable business model for mitigating risks of the uncontrollable factors</a:t>
            </a:r>
          </a:p>
        </p:txBody>
      </p:sp>
    </p:spTree>
    <p:extLst>
      <p:ext uri="{BB962C8B-B14F-4D97-AF65-F5344CB8AC3E}">
        <p14:creationId xmlns:p14="http://schemas.microsoft.com/office/powerpoint/2010/main" val="360318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Big Picture – The Remediation Challenge 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3" name="Text Box 132"/>
          <p:cNvSpPr txBox="1">
            <a:spLocks noChangeArrowheads="1"/>
          </p:cNvSpPr>
          <p:nvPr/>
        </p:nvSpPr>
        <p:spPr bwMode="auto">
          <a:xfrm>
            <a:off x="4724400" y="1600200"/>
            <a:ext cx="2286000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800"/>
              </a:spcAft>
              <a:buClr>
                <a:schemeClr val="accent2"/>
              </a:buClr>
            </a:pPr>
            <a:r>
              <a:rPr lang="en-US" sz="3200" b="1" dirty="0" smtClean="0">
                <a:cs typeface="Cantarell"/>
              </a:rPr>
              <a:t>$1.6B</a:t>
            </a:r>
          </a:p>
          <a:p>
            <a:pPr>
              <a:spcAft>
                <a:spcPts val="3800"/>
              </a:spcAft>
              <a:buClr>
                <a:schemeClr val="accent2"/>
              </a:buClr>
            </a:pPr>
            <a:r>
              <a:rPr lang="en-US" sz="3200" b="1" dirty="0" smtClean="0">
                <a:cs typeface="Cantarell"/>
              </a:rPr>
              <a:t>$27B</a:t>
            </a:r>
          </a:p>
          <a:p>
            <a:pPr>
              <a:spcAft>
                <a:spcPts val="3800"/>
              </a:spcAft>
              <a:buClr>
                <a:schemeClr val="accent2"/>
              </a:buClr>
            </a:pPr>
            <a:r>
              <a:rPr lang="en-US" sz="3200" b="1" dirty="0" smtClean="0">
                <a:cs typeface="Cantarell"/>
              </a:rPr>
              <a:t>$200B</a:t>
            </a:r>
          </a:p>
          <a:p>
            <a:pPr>
              <a:spcAft>
                <a:spcPts val="3800"/>
              </a:spcAft>
              <a:buClr>
                <a:schemeClr val="accent2"/>
              </a:buClr>
            </a:pPr>
            <a:r>
              <a:rPr lang="en-US" sz="3200" b="1" dirty="0" smtClean="0">
                <a:solidFill>
                  <a:srgbClr val="FF0000"/>
                </a:solidFill>
                <a:cs typeface="Cantarell"/>
              </a:rPr>
              <a:t>&gt;$1T</a:t>
            </a:r>
            <a:endParaRPr lang="en-US" sz="3200" b="1" dirty="0">
              <a:solidFill>
                <a:srgbClr val="FF0000"/>
              </a:solidFill>
              <a:cs typeface="Cantarel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219200"/>
            <a:ext cx="2056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</a:t>
            </a:r>
            <a:endParaRPr lang="en-US" sz="7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2159000"/>
            <a:ext cx="2056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1990</a:t>
            </a:r>
            <a:endParaRPr lang="en-US" sz="7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098800"/>
            <a:ext cx="2056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</a:t>
            </a:r>
            <a:endParaRPr lang="en-US" sz="7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4038600"/>
            <a:ext cx="1977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</a:t>
            </a:r>
            <a:endParaRPr lang="en-US" sz="7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52578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US" sz="1400" u="sng" dirty="0" smtClean="0"/>
              <a:t>Source</a:t>
            </a:r>
            <a:r>
              <a:rPr lang="en-US" sz="1400" dirty="0" smtClean="0"/>
              <a:t>:  </a:t>
            </a:r>
            <a:r>
              <a:rPr lang="en-US" sz="1400" i="1" dirty="0" smtClean="0"/>
              <a:t>Groundwater and Soil Cleanup: Improving Management of Persistent Contaminants, National Research Council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1066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U.S. Cleanup Cost Estimate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4571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Corporate View – Real Impact to Business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32206"/>
              </p:ext>
            </p:extLst>
          </p:nvPr>
        </p:nvGraphicFramePr>
        <p:xfrm>
          <a:off x="2286000" y="2362200"/>
          <a:ext cx="47244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Calculation</a:t>
                      </a:r>
                      <a:endParaRPr lang="en-US" sz="16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Accrual</a:t>
                      </a:r>
                      <a:endParaRPr lang="en-US" sz="16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$100,000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Expenditure</a:t>
                      </a:r>
                      <a:endParaRPr lang="en-US" sz="16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$75,000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A/E Ratio</a:t>
                      </a:r>
                      <a:endParaRPr lang="en-US" sz="16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$100,000 / $75,000 = 1.3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33600" y="3962400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600"/>
              </a:spcAft>
              <a:buFont typeface="Wingdings" pitchFamily="2" charset="2"/>
              <a:buChar char=""/>
              <a:tabLst>
                <a:tab pos="2914650" algn="l"/>
              </a:tabLst>
            </a:pPr>
            <a:r>
              <a:rPr lang="en-US" sz="1400" dirty="0" smtClean="0"/>
              <a:t>Zone 1 (Red):  A/E &gt; 1.0	Balance Increases</a:t>
            </a:r>
          </a:p>
          <a:p>
            <a:pPr marL="228600" indent="-228600">
              <a:spcAft>
                <a:spcPts val="600"/>
              </a:spcAft>
              <a:buFont typeface="Wingdings" pitchFamily="2" charset="2"/>
              <a:buChar char=""/>
              <a:tabLst>
                <a:tab pos="2914650" algn="l"/>
              </a:tabLst>
            </a:pPr>
            <a:r>
              <a:rPr lang="en-US" sz="1400" dirty="0" smtClean="0"/>
              <a:t>Zone 2 (Yellow):  A/E is 0 to &lt;= 1.0	Balance Decreases or is Flat</a:t>
            </a:r>
          </a:p>
          <a:p>
            <a:pPr marL="228600" indent="-228600">
              <a:spcAft>
                <a:spcPts val="600"/>
              </a:spcAft>
              <a:buFont typeface="Wingdings" pitchFamily="2" charset="2"/>
              <a:buChar char=""/>
              <a:tabLst>
                <a:tab pos="2914650" algn="l"/>
              </a:tabLst>
            </a:pPr>
            <a:r>
              <a:rPr lang="en-US" sz="1400" dirty="0" smtClean="0"/>
              <a:t>Zone 3 (Green):  A/E &lt; 0	</a:t>
            </a:r>
            <a:r>
              <a:rPr lang="en-US" sz="1400" dirty="0" smtClean="0"/>
              <a:t>Negative Adjustments</a:t>
            </a:r>
            <a:endParaRPr lang="en-US" sz="1400" dirty="0" smtClean="0"/>
          </a:p>
          <a:p>
            <a:pPr>
              <a:spcAft>
                <a:spcPts val="600"/>
              </a:spcAft>
              <a:tabLst>
                <a:tab pos="2914650" algn="l"/>
              </a:tabLst>
            </a:pPr>
            <a:r>
              <a:rPr lang="en-US" sz="1400" dirty="0" smtClean="0"/>
              <a:t>      </a:t>
            </a:r>
          </a:p>
          <a:p>
            <a:pPr algn="ctr">
              <a:spcAft>
                <a:spcPts val="600"/>
              </a:spcAft>
              <a:tabLst>
                <a:tab pos="2914650" algn="l"/>
              </a:tabLst>
            </a:pPr>
            <a:r>
              <a:rPr lang="en-US" sz="1400" dirty="0" smtClean="0"/>
              <a:t>Accrual:  Adjustment (+/-) to Reserve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752600" y="1600200"/>
            <a:ext cx="5791200" cy="533400"/>
          </a:xfrm>
          <a:prstGeom prst="rect">
            <a:avLst/>
          </a:prstGeom>
          <a:solidFill>
            <a:schemeClr val="tx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Accrual to Expenditure (A/E) Ratio = Adjustments / Spend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55146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9"/>
          <p:cNvSpPr txBox="1">
            <a:spLocks noChangeArrowheads="1"/>
          </p:cNvSpPr>
          <p:nvPr/>
        </p:nvSpPr>
        <p:spPr bwMode="auto">
          <a:xfrm>
            <a:off x="685800" y="152400"/>
            <a:ext cx="8305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The Corporate View – 2014 10-K Research</a:t>
            </a: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600200"/>
            <a:ext cx="7848600" cy="10310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dirty="0">
              <a:cs typeface="Cantarell"/>
            </a:endParaRPr>
          </a:p>
          <a:p>
            <a:pPr algn="ctr">
              <a:spcAft>
                <a:spcPts val="600"/>
              </a:spcAft>
              <a:buClr>
                <a:schemeClr val="accent2"/>
              </a:buClr>
            </a:pPr>
            <a:endParaRPr lang="en-US" sz="2800" i="1" dirty="0">
              <a:cs typeface="Cantarel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676478"/>
              </p:ext>
            </p:extLst>
          </p:nvPr>
        </p:nvGraphicFramePr>
        <p:xfrm>
          <a:off x="838200" y="1981200"/>
          <a:ext cx="80010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19400"/>
                <a:gridCol w="266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Agrium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Alcoa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Anadarko Petroleum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Company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AstraZeneca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BNSF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Boeing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CSX Transportation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Canadian Pacific Railroad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Dow Chemical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Duke Energy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DuPont</a:t>
                      </a:r>
                    </a:p>
                  </a:txBody>
                  <a:tcPr marL="137160" marR="137160" marT="137160" marB="13716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ExxonMobil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FMC Corporation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Freeport-McMoRan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General Electric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Honeywell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LyondellBasell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Marathon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Petroleum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Merck &amp; Company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Monsanto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National Grid USA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Newmont Mining Corporation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Norfolk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Southern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Northrop Grumman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Olin Corporation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PPG Industries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Republic Services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Sanofi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Shell Oil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United Pacific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Railroad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United Technologies Corporation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US Steel</a:t>
                      </a:r>
                    </a:p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Waste Management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70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NFOS Colors 2013">
      <a:dk1>
        <a:srgbClr val="363636"/>
      </a:dk1>
      <a:lt1>
        <a:sysClr val="window" lastClr="FFFFFF"/>
      </a:lt1>
      <a:dk2>
        <a:srgbClr val="363636"/>
      </a:dk2>
      <a:lt2>
        <a:srgbClr val="FFFFFF"/>
      </a:lt2>
      <a:accent1>
        <a:srgbClr val="FE5E1E"/>
      </a:accent1>
      <a:accent2>
        <a:srgbClr val="00B050"/>
      </a:accent2>
      <a:accent3>
        <a:srgbClr val="00B0F0"/>
      </a:accent3>
      <a:accent4>
        <a:srgbClr val="FFBDA3"/>
      </a:accent4>
      <a:accent5>
        <a:srgbClr val="A7FFCF"/>
      </a:accent5>
      <a:accent6>
        <a:srgbClr val="8FE2FF"/>
      </a:accent6>
      <a:hlink>
        <a:srgbClr val="363636"/>
      </a:hlink>
      <a:folHlink>
        <a:srgbClr val="7D7D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15007</TotalTime>
  <Words>1431</Words>
  <Application>Microsoft Macintosh PowerPoint</Application>
  <PresentationFormat>On-screen Show (4:3)</PresentationFormat>
  <Paragraphs>328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Lynn</dc:creator>
  <cp:lastModifiedBy>Roger Well</cp:lastModifiedBy>
  <cp:revision>409</cp:revision>
  <cp:lastPrinted>2015-08-18T19:08:37Z</cp:lastPrinted>
  <dcterms:created xsi:type="dcterms:W3CDTF">2013-07-10T14:50:48Z</dcterms:created>
  <dcterms:modified xsi:type="dcterms:W3CDTF">2015-08-25T19:10:24Z</dcterms:modified>
</cp:coreProperties>
</file>