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82" r:id="rId8"/>
    <p:sldId id="28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4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F79646"/>
    <a:srgbClr val="CF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21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2B1A4-2646-8647-9C0C-B17D19CE744D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FAC80-DBB9-6744-84AD-D6C467D43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7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379192" y="6300088"/>
            <a:ext cx="24432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Cantarell" pitchFamily="2" charset="0"/>
              </a:rPr>
              <a:t>data that saves our world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800600"/>
            <a:ext cx="838200" cy="2057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3733800"/>
            <a:ext cx="838200" cy="990600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838200" cy="3657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ENFOS_Logo_Light_Large.png"/>
          <p:cNvPicPr>
            <a:picLocks noChangeAspect="1"/>
          </p:cNvPicPr>
          <p:nvPr userDrawn="1"/>
        </p:nvPicPr>
        <p:blipFill>
          <a:blip r:embed="rId2" cstate="print"/>
          <a:srcRect l="13030" t="26662" r="13224" b="23823"/>
          <a:stretch>
            <a:fillRect/>
          </a:stretch>
        </p:blipFill>
        <p:spPr>
          <a:xfrm>
            <a:off x="5285095" y="5513695"/>
            <a:ext cx="35052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610600" y="6400800"/>
            <a:ext cx="533400" cy="457200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NFOS_Logo_Dark_Smal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3929" y="6274721"/>
            <a:ext cx="1295400" cy="36433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58190" y="6630649"/>
            <a:ext cx="224148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700" dirty="0"/>
              <a:t>Contains ENFOS confidential and proprietary information.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10600" y="6463553"/>
            <a:ext cx="49245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fld id="{27B59DFC-4DEB-4AA5-BDE5-64F53B088E30}" type="slidenum">
              <a:rPr lang="en-US" sz="16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800600"/>
            <a:ext cx="609600" cy="2057400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733800"/>
            <a:ext cx="609600" cy="990600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609600" cy="3657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CF7-F99F-4008-AA08-5D434E81C6F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BCF7-F99F-4008-AA08-5D434E81C6F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BFD39-DAB8-47B3-A2E3-67E8D7441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0"/>
          <p:cNvSpPr txBox="1">
            <a:spLocks noChangeArrowheads="1"/>
          </p:cNvSpPr>
          <p:nvPr/>
        </p:nvSpPr>
        <p:spPr bwMode="auto">
          <a:xfrm>
            <a:off x="1905000" y="533400"/>
            <a:ext cx="69342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ENFOS Webinar</a:t>
            </a:r>
          </a:p>
          <a:p>
            <a:pPr algn="r">
              <a:lnSpc>
                <a:spcPts val="4000"/>
              </a:lnSpc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Remediation Insights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December 12, 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7156885" cy="2922342"/>
          </a:xfrm>
          <a:prstGeom prst="rect">
            <a:avLst/>
          </a:prstGeom>
          <a:ln w="38100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What View Do You Need In Your Role?</a:t>
            </a:r>
          </a:p>
        </p:txBody>
      </p:sp>
      <p:sp>
        <p:nvSpPr>
          <p:cNvPr id="4" name="Pentagon 3"/>
          <p:cNvSpPr/>
          <p:nvPr/>
        </p:nvSpPr>
        <p:spPr>
          <a:xfrm>
            <a:off x="1447800" y="1752600"/>
            <a:ext cx="2438400" cy="838200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Hindsight</a:t>
            </a:r>
          </a:p>
        </p:txBody>
      </p:sp>
      <p:sp>
        <p:nvSpPr>
          <p:cNvPr id="5" name="Pentagon 4"/>
          <p:cNvSpPr/>
          <p:nvPr/>
        </p:nvSpPr>
        <p:spPr>
          <a:xfrm>
            <a:off x="1447800" y="2819400"/>
            <a:ext cx="2438400" cy="83820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Insight</a:t>
            </a:r>
          </a:p>
        </p:txBody>
      </p:sp>
      <p:sp>
        <p:nvSpPr>
          <p:cNvPr id="6" name="Pentagon 5"/>
          <p:cNvSpPr/>
          <p:nvPr/>
        </p:nvSpPr>
        <p:spPr>
          <a:xfrm>
            <a:off x="1447800" y="3886200"/>
            <a:ext cx="2438400" cy="83820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Foresight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1879313"/>
            <a:ext cx="3067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happened?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2946113"/>
            <a:ext cx="3440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Why did it happen?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4012913"/>
            <a:ext cx="4444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going to happen?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ENFOS Remediation BI Survey Results 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l="865" t="1183" r="911" b="730"/>
          <a:stretch>
            <a:fillRect/>
          </a:stretch>
        </p:blipFill>
        <p:spPr>
          <a:xfrm>
            <a:off x="1600200" y="1143000"/>
            <a:ext cx="6549081" cy="4609071"/>
          </a:xfrm>
          <a:prstGeom prst="rect">
            <a:avLst/>
          </a:prstGeom>
          <a:ln w="57150">
            <a:solidFill>
              <a:schemeClr val="tx1"/>
            </a:solidFill>
            <a:miter lim="800000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914400" y="30480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i="1" dirty="0"/>
              <a:t>Business Intelligence Delivery Models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Approaches to Deliver BI to End Users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219200"/>
            <a:ext cx="8001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Aft>
                <a:spcPts val="2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cs typeface="Cantarell"/>
              </a:rPr>
              <a:t>Spreadsheets and One-Off Analyses</a:t>
            </a:r>
          </a:p>
          <a:p>
            <a:pPr marL="231775" indent="-231775">
              <a:spcAft>
                <a:spcPts val="2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cs typeface="Cantarell"/>
              </a:rPr>
              <a:t>General BI Applications such as Power BI, Tableau, and SpotFire connected to one or more data sources</a:t>
            </a:r>
          </a:p>
          <a:p>
            <a:pPr marL="231775" indent="-231775">
              <a:spcAft>
                <a:spcPts val="24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i="1" dirty="0">
                <a:cs typeface="Cantarell"/>
              </a:rPr>
              <a:t>Embedded BI within subject-matter applications such as ENFOS for environmental remediation management</a:t>
            </a:r>
            <a:endParaRPr lang="en-US" sz="2400" i="1" dirty="0">
              <a:cs typeface="Cantar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Embedded Business Intelligence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l="8807" t="7440" r="5321" b="3275"/>
          <a:stretch>
            <a:fillRect/>
          </a:stretch>
        </p:blipFill>
        <p:spPr>
          <a:xfrm>
            <a:off x="1600200" y="1066800"/>
            <a:ext cx="64389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914400" y="30480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i="1" dirty="0"/>
              <a:t>Business Intelligence Examples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Monitoring Well Assets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0" y="1295400"/>
            <a:ext cx="4267200" cy="4267200"/>
            <a:chOff x="2590800" y="1524000"/>
            <a:chExt cx="4267200" cy="4267200"/>
          </a:xfrm>
        </p:grpSpPr>
        <p:sp>
          <p:nvSpPr>
            <p:cNvPr id="4" name="Oval 3"/>
            <p:cNvSpPr/>
            <p:nvPr/>
          </p:nvSpPr>
          <p:spPr>
            <a:xfrm>
              <a:off x="2590800" y="1524000"/>
              <a:ext cx="4267200" cy="42672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590800"/>
              <a:ext cx="39624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0" b="1" dirty="0">
                  <a:solidFill>
                    <a:schemeClr val="bg1"/>
                  </a:solidFill>
                </a:rPr>
                <a:t>23,548</a:t>
              </a:r>
              <a:endParaRPr lang="en-US" sz="10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95600" y="4114800"/>
              <a:ext cx="3707567" cy="39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3600" dirty="0">
                  <a:solidFill>
                    <a:schemeClr val="bg1"/>
                  </a:solidFill>
                </a:rPr>
                <a:t>Monitoring Wells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Logical Alternatives Using Data From</a:t>
            </a:r>
          </a:p>
          <a:p>
            <a:r>
              <a:rPr lang="en-US" sz="3200" b="1" dirty="0"/>
              <a:t>Sampling &amp; Monitoring Events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3549650" cy="3177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b="1554"/>
          <a:stretch>
            <a:fillRect/>
          </a:stretch>
        </p:blipFill>
        <p:spPr>
          <a:xfrm>
            <a:off x="4953000" y="1828800"/>
            <a:ext cx="3542055" cy="31756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Second Tier Analysis on Inactive Well Location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371600"/>
            <a:ext cx="5308600" cy="4406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Groundwater Results – Portfolio Watch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722396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1448" y="1861108"/>
            <a:ext cx="530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Site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5888" y="3531413"/>
            <a:ext cx="530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Site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About Us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24200" y="1905000"/>
            <a:ext cx="3429000" cy="3200400"/>
            <a:chOff x="5105400" y="1828800"/>
            <a:chExt cx="3429000" cy="3200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5105400" y="1828800"/>
              <a:ext cx="3429000" cy="990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5400" y="2819400"/>
              <a:ext cx="3429000" cy="2209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2971800"/>
              <a:ext cx="3429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000" dirty="0"/>
                <a:t>ENFOS is a cloud software platform that expertly manages all of the complexities of remediation and decommissioning - from the financial to the technical.</a:t>
              </a:r>
              <a:endParaRPr lang="en-US" sz="20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8" descr="enfos_logo_inverted_smal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6900" y="2002631"/>
              <a:ext cx="2286000" cy="6429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Lifecycle Cost Forecasting </a:t>
            </a:r>
            <a:r>
              <a:rPr lang="mr-IN" sz="3200" b="1" dirty="0"/>
              <a:t>–</a:t>
            </a:r>
            <a:r>
              <a:rPr lang="en-US" sz="3200" b="1" dirty="0"/>
              <a:t> Accuracy (1)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47800" y="1371600"/>
            <a:ext cx="6705600" cy="3810000"/>
            <a:chOff x="1066800" y="1447800"/>
            <a:chExt cx="6705600" cy="3810000"/>
          </a:xfrm>
        </p:grpSpPr>
        <p:sp>
          <p:nvSpPr>
            <p:cNvPr id="46" name="Rectangle 45"/>
            <p:cNvSpPr/>
            <p:nvPr/>
          </p:nvSpPr>
          <p:spPr>
            <a:xfrm>
              <a:off x="1066800" y="1447800"/>
              <a:ext cx="6705600" cy="381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057400" y="4800600"/>
              <a:ext cx="5410200" cy="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4333875"/>
              <a:ext cx="5410200" cy="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57400" y="3810000"/>
              <a:ext cx="5410200" cy="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57400" y="3324225"/>
              <a:ext cx="5410200" cy="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057400" y="2819400"/>
              <a:ext cx="5410200" cy="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57400" y="2333625"/>
              <a:ext cx="5410200" cy="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057400" y="1828800"/>
              <a:ext cx="5410200" cy="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752600" y="464820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04373" y="4191000"/>
              <a:ext cx="811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5,000,000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40654" y="3657600"/>
              <a:ext cx="8899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10,000,000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43000" y="3200400"/>
              <a:ext cx="8899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15,000,000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43000" y="2667000"/>
              <a:ext cx="8899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20,000,000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43000" y="2209800"/>
              <a:ext cx="8899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25,000,000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43000" y="1676400"/>
              <a:ext cx="8899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30,000,000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1200" y="4800600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2008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00324" y="4800600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2009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19448" y="4800600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2010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38573" y="4800600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2011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57698" y="4800600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2012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76823" y="4800600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2013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95948" y="4800600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2014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15073" y="4800600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2015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34200" y="4800600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2016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260600" y="2965450"/>
              <a:ext cx="4933950" cy="1581150"/>
              <a:chOff x="2260600" y="2965450"/>
              <a:chExt cx="4933950" cy="1581150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2276475" y="3000375"/>
                <a:ext cx="4895850" cy="1504950"/>
              </a:xfrm>
              <a:custGeom>
                <a:avLst/>
                <a:gdLst>
                  <a:gd name="connsiteX0" fmla="*/ 4895850 w 4895850"/>
                  <a:gd name="connsiteY0" fmla="*/ 1504950 h 1504950"/>
                  <a:gd name="connsiteX1" fmla="*/ 4248150 w 4895850"/>
                  <a:gd name="connsiteY1" fmla="*/ 1352550 h 1504950"/>
                  <a:gd name="connsiteX2" fmla="*/ 3657600 w 4895850"/>
                  <a:gd name="connsiteY2" fmla="*/ 1266825 h 1504950"/>
                  <a:gd name="connsiteX3" fmla="*/ 3048000 w 4895850"/>
                  <a:gd name="connsiteY3" fmla="*/ 1038225 h 1504950"/>
                  <a:gd name="connsiteX4" fmla="*/ 2438400 w 4895850"/>
                  <a:gd name="connsiteY4" fmla="*/ 1114425 h 1504950"/>
                  <a:gd name="connsiteX5" fmla="*/ 1809750 w 4895850"/>
                  <a:gd name="connsiteY5" fmla="*/ 981075 h 1504950"/>
                  <a:gd name="connsiteX6" fmla="*/ 1209675 w 4895850"/>
                  <a:gd name="connsiteY6" fmla="*/ 762000 h 1504950"/>
                  <a:gd name="connsiteX7" fmla="*/ 638175 w 4895850"/>
                  <a:gd name="connsiteY7" fmla="*/ 161925 h 1504950"/>
                  <a:gd name="connsiteX8" fmla="*/ 0 w 4895850"/>
                  <a:gd name="connsiteY8" fmla="*/ 0 h 150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95850" h="1504950">
                    <a:moveTo>
                      <a:pt x="4895850" y="1504950"/>
                    </a:moveTo>
                    <a:lnTo>
                      <a:pt x="4248150" y="1352550"/>
                    </a:lnTo>
                    <a:lnTo>
                      <a:pt x="3657600" y="1266825"/>
                    </a:lnTo>
                    <a:lnTo>
                      <a:pt x="3048000" y="1038225"/>
                    </a:lnTo>
                    <a:lnTo>
                      <a:pt x="2438400" y="1114425"/>
                    </a:lnTo>
                    <a:lnTo>
                      <a:pt x="1809750" y="981075"/>
                    </a:lnTo>
                    <a:lnTo>
                      <a:pt x="1209675" y="762000"/>
                    </a:lnTo>
                    <a:lnTo>
                      <a:pt x="638175" y="161925"/>
                    </a:lnTo>
                    <a:lnTo>
                      <a:pt x="0" y="0"/>
                    </a:lnTo>
                  </a:path>
                </a:pathLst>
              </a:custGeom>
              <a:ln w="28575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260600" y="296545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879931" y="3139408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470529" y="3732815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048608" y="3942385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664806" y="4072285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295900" y="40132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907945" y="4230561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483350" y="4317015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118350" y="44704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3894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Lifecycle Cost Forecasting </a:t>
            </a:r>
            <a:r>
              <a:rPr lang="mr-IN" sz="3200" b="1" dirty="0"/>
              <a:t>–</a:t>
            </a:r>
            <a:r>
              <a:rPr lang="en-US" sz="3200" b="1" dirty="0"/>
              <a:t> Accuracy (2)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799" y="1219200"/>
            <a:ext cx="7617853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Lifecycle Cost Forecasting – Accuracy </a:t>
            </a:r>
            <a:r>
              <a:rPr lang="en-US" sz="2800" b="1" dirty="0"/>
              <a:t>(3)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l="4225" t="3485" b="4167"/>
          <a:stretch>
            <a:fillRect/>
          </a:stretch>
        </p:blipFill>
        <p:spPr>
          <a:xfrm>
            <a:off x="2133600" y="1371600"/>
            <a:ext cx="5474898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Financial Performance Index - 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828800"/>
            <a:ext cx="8001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endParaRPr lang="en-US" sz="2800" dirty="0">
              <a:cs typeface="Cantarell"/>
            </a:endParaRPr>
          </a:p>
          <a:p>
            <a:pPr marL="231775" indent="-231775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endParaRPr lang="en-US" sz="2400" dirty="0">
              <a:cs typeface="Cantarel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276600"/>
            <a:ext cx="7239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i="1" dirty="0"/>
              <a:t>Where:</a:t>
            </a:r>
          </a:p>
          <a:p>
            <a:r>
              <a:rPr lang="en-US" sz="2400" b="1" dirty="0"/>
              <a:t>ETC</a:t>
            </a:r>
            <a:r>
              <a:rPr lang="en-US" sz="2400" dirty="0"/>
              <a:t> = Estimate to Complete </a:t>
            </a:r>
            <a:r>
              <a:rPr lang="en-US" dirty="0"/>
              <a:t>(1 = Start of Period, 2 = End of Period)</a:t>
            </a:r>
          </a:p>
          <a:p>
            <a:endParaRPr lang="en-US" dirty="0"/>
          </a:p>
          <a:p>
            <a:pPr>
              <a:spcAft>
                <a:spcPts val="1200"/>
              </a:spcAft>
            </a:pPr>
            <a:r>
              <a:rPr lang="en-US" sz="2400" i="1" dirty="0"/>
              <a:t>Example:</a:t>
            </a:r>
            <a:endParaRPr lang="en-US" dirty="0"/>
          </a:p>
          <a:p>
            <a:r>
              <a:rPr lang="en-US" sz="2400" b="1" dirty="0"/>
              <a:t>CE</a:t>
            </a:r>
            <a:r>
              <a:rPr lang="en-US" sz="2400" dirty="0"/>
              <a:t> = ($100,000 - $90,000) / $20,000 = 0.50 (or 50%)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52600" y="1600200"/>
            <a:ext cx="6172200" cy="1295400"/>
            <a:chOff x="1600200" y="1600200"/>
            <a:chExt cx="6172200" cy="1295400"/>
          </a:xfrm>
        </p:grpSpPr>
        <p:grpSp>
          <p:nvGrpSpPr>
            <p:cNvPr id="4" name="Group 3"/>
            <p:cNvGrpSpPr/>
            <p:nvPr/>
          </p:nvGrpSpPr>
          <p:grpSpPr>
            <a:xfrm>
              <a:off x="1600200" y="2057400"/>
              <a:ext cx="6172200" cy="838200"/>
              <a:chOff x="1524000" y="2819400"/>
              <a:chExt cx="6172200" cy="838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000" y="2819400"/>
                <a:ext cx="6172200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676400" y="2971800"/>
                <a:ext cx="58843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Cash Efficiency </a:t>
                </a:r>
                <a:r>
                  <a:rPr lang="en-US" sz="2800" dirty="0">
                    <a:solidFill>
                      <a:schemeClr val="bg1"/>
                    </a:solidFill>
                  </a:rPr>
                  <a:t>= (ETC</a:t>
                </a:r>
                <a:r>
                  <a:rPr lang="en-US" sz="2800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en-US" sz="2800" dirty="0">
                    <a:solidFill>
                      <a:schemeClr val="bg1"/>
                    </a:solidFill>
                  </a:rPr>
                  <a:t> – ETC</a:t>
                </a:r>
                <a:r>
                  <a:rPr lang="en-US" sz="2800" baseline="-25000" dirty="0">
                    <a:solidFill>
                      <a:schemeClr val="bg1"/>
                    </a:solidFill>
                  </a:rPr>
                  <a:t>2</a:t>
                </a:r>
                <a:r>
                  <a:rPr lang="en-US" sz="2800" dirty="0">
                    <a:solidFill>
                      <a:schemeClr val="bg1"/>
                    </a:solidFill>
                  </a:rPr>
                  <a:t> / Spend)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600200" y="1600200"/>
              <a:ext cx="99060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Step 1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Cash Efficiency by Phase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143000"/>
            <a:ext cx="7656286" cy="43538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Financial Performance - Algorithm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1905000"/>
            <a:ext cx="59436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1" y="2100590"/>
            <a:ext cx="594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Performance Adjusted ETC </a:t>
            </a:r>
            <a:r>
              <a:rPr lang="en-US" sz="2800" dirty="0">
                <a:solidFill>
                  <a:schemeClr val="bg1"/>
                </a:solidFill>
              </a:rPr>
              <a:t>= ETC / CE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3810000"/>
            <a:ext cx="60198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1" y="4005590"/>
            <a:ext cx="601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Performance Index </a:t>
            </a:r>
            <a:r>
              <a:rPr lang="en-US" sz="2800" dirty="0">
                <a:solidFill>
                  <a:schemeClr val="bg1"/>
                </a:solidFill>
              </a:rPr>
              <a:t>= ETC / Per. Adj. ETC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1447800"/>
            <a:ext cx="9906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Step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3352800"/>
            <a:ext cx="9906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Step 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990600"/>
            <a:ext cx="6963508" cy="5029200"/>
          </a:xfrm>
          <a:prstGeom prst="rect">
            <a:avLst/>
          </a:prstGeom>
        </p:spPr>
      </p:pic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Performance Ranking Using the Index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914400" y="30480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i="1" dirty="0"/>
              <a:t>Questions &amp; Answers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fos_logo_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667000"/>
            <a:ext cx="2057400" cy="57864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00539" y="3505200"/>
            <a:ext cx="3124200" cy="1600200"/>
            <a:chOff x="3276600" y="4191000"/>
            <a:chExt cx="3124200" cy="1600200"/>
          </a:xfrm>
        </p:grpSpPr>
        <p:sp>
          <p:nvSpPr>
            <p:cNvPr id="4" name="Rectangle 3"/>
            <p:cNvSpPr/>
            <p:nvPr/>
          </p:nvSpPr>
          <p:spPr>
            <a:xfrm>
              <a:off x="3276600" y="4191000"/>
              <a:ext cx="3124200" cy="1600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6600" y="4267200"/>
              <a:ext cx="3124200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  follow-up, please contact:</a:t>
              </a:r>
            </a:p>
            <a:p>
              <a:pPr algn="ctr">
                <a:spcAft>
                  <a:spcPts val="3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Michael Douglas</a:t>
              </a:r>
            </a:p>
            <a:p>
              <a:pPr algn="ctr">
                <a:spcAft>
                  <a:spcPts val="300"/>
                </a:spcAft>
              </a:pPr>
              <a:r>
                <a:rPr lang="en-US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(630) 689-0220 </a:t>
              </a: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x15</a:t>
              </a:r>
              <a:endPara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michael@enfos.com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0" y="1600200"/>
            <a:ext cx="4953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</a:rPr>
              <a:t>Thank you for attending!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2"/>
          <p:cNvSpPr txBox="1">
            <a:spLocks noChangeArrowheads="1"/>
          </p:cNvSpPr>
          <p:nvPr/>
        </p:nvSpPr>
        <p:spPr bwMode="auto">
          <a:xfrm>
            <a:off x="838200" y="1066800"/>
            <a:ext cx="7848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cs typeface="Cantarell"/>
              </a:rPr>
              <a:t>Business Intelligence (BI) Overview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cs typeface="Cantarell"/>
              </a:rPr>
              <a:t>How BI is Delivered to Decision Makers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cs typeface="Cantarell"/>
              </a:rPr>
              <a:t>Examples:</a:t>
            </a:r>
          </a:p>
          <a:p>
            <a:pPr marL="628650" lvl="1" indent="-225425">
              <a:spcAft>
                <a:spcPts val="900"/>
              </a:spcAft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sz="2200" dirty="0">
                <a:cs typeface="Cantarell"/>
              </a:rPr>
              <a:t>Monitoring Well Assets </a:t>
            </a:r>
            <a:r>
              <a:rPr lang="mr-IN" sz="2200" dirty="0">
                <a:cs typeface="Cantarell"/>
              </a:rPr>
              <a:t>–</a:t>
            </a:r>
            <a:r>
              <a:rPr lang="en-US" sz="2200" dirty="0">
                <a:cs typeface="Cantarell"/>
              </a:rPr>
              <a:t> Risk Assessment</a:t>
            </a:r>
          </a:p>
          <a:p>
            <a:pPr marL="628650" lvl="1" indent="-225425">
              <a:spcAft>
                <a:spcPts val="900"/>
              </a:spcAft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sz="2200" dirty="0">
                <a:cs typeface="Cantarell"/>
              </a:rPr>
              <a:t>Groundwater Results </a:t>
            </a:r>
            <a:r>
              <a:rPr lang="mr-IN" sz="2200" dirty="0">
                <a:cs typeface="Cantarell"/>
              </a:rPr>
              <a:t>–</a:t>
            </a:r>
            <a:r>
              <a:rPr lang="en-US" sz="2200" dirty="0">
                <a:cs typeface="Cantarell"/>
              </a:rPr>
              <a:t> Portfolio Watch List</a:t>
            </a:r>
          </a:p>
          <a:p>
            <a:pPr marL="628650" lvl="1" indent="-225425">
              <a:spcAft>
                <a:spcPts val="900"/>
              </a:spcAft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sz="2200" dirty="0">
                <a:cs typeface="Cantarell"/>
              </a:rPr>
              <a:t>Lifecycle Cost Forecasting </a:t>
            </a:r>
            <a:r>
              <a:rPr lang="mr-IN" sz="2200" dirty="0">
                <a:cs typeface="Cantarell"/>
              </a:rPr>
              <a:t>–</a:t>
            </a:r>
            <a:r>
              <a:rPr lang="en-US" sz="2200" dirty="0">
                <a:cs typeface="Cantarell"/>
              </a:rPr>
              <a:t> Accuracy Analysis</a:t>
            </a:r>
          </a:p>
          <a:p>
            <a:pPr marL="628650" lvl="1" indent="-225425">
              <a:spcAft>
                <a:spcPts val="1200"/>
              </a:spcAft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sz="2200" dirty="0">
                <a:cs typeface="Cantarell"/>
              </a:rPr>
              <a:t>Financial Performance Index </a:t>
            </a:r>
            <a:r>
              <a:rPr lang="mr-IN" sz="2200" dirty="0">
                <a:cs typeface="Cantarell"/>
              </a:rPr>
              <a:t>–</a:t>
            </a:r>
            <a:r>
              <a:rPr lang="en-US" sz="2200" dirty="0">
                <a:cs typeface="Cantarell"/>
              </a:rPr>
              <a:t> Algorithm Method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cs typeface="Cantarell"/>
              </a:rPr>
              <a:t>Questions and Answers</a:t>
            </a:r>
          </a:p>
        </p:txBody>
      </p:sp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Agenda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371600"/>
            <a:ext cx="5562600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Aft>
                <a:spcPts val="9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cs typeface="Cantarell"/>
              </a:rPr>
              <a:t>Co-founder of ENFOS, Inc. </a:t>
            </a:r>
            <a:r>
              <a:rPr lang="en-US" dirty="0">
                <a:cs typeface="Cantarell"/>
              </a:rPr>
              <a:t>(Oct 2000)</a:t>
            </a:r>
            <a:endParaRPr lang="en-US" sz="2000" dirty="0">
              <a:cs typeface="Cantarell"/>
            </a:endParaRPr>
          </a:p>
          <a:p>
            <a:pPr marL="231775" indent="-231775">
              <a:spcAft>
                <a:spcPts val="9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cs typeface="Cantarell"/>
              </a:rPr>
              <a:t>29 years of experience in the field</a:t>
            </a:r>
          </a:p>
          <a:p>
            <a:pPr marL="231775" indent="-231775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cs typeface="Cantarell"/>
              </a:rPr>
              <a:t>Author of recent white papers and presentations:</a:t>
            </a:r>
          </a:p>
          <a:p>
            <a:pPr marL="463550" lvl="1" indent="-184150">
              <a:spcAft>
                <a:spcPts val="600"/>
              </a:spcAft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i="1" dirty="0">
                <a:cs typeface="Cantarell"/>
              </a:rPr>
              <a:t>Remediation Insights:  What Your Data is Telling You</a:t>
            </a:r>
          </a:p>
          <a:p>
            <a:pPr marL="463550" lvl="1" indent="-184150">
              <a:spcAft>
                <a:spcPts val="600"/>
              </a:spcAft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i="1" dirty="0">
                <a:cs typeface="Cantarell"/>
              </a:rPr>
              <a:t>The Case for the Enterprise Environmental Liability Management System</a:t>
            </a:r>
          </a:p>
          <a:p>
            <a:pPr marL="463550" lvl="1" indent="-184150">
              <a:spcAft>
                <a:spcPts val="900"/>
              </a:spcAft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i="1" dirty="0">
                <a:cs typeface="Cantarell"/>
              </a:rPr>
              <a:t>Operational Excellence for Environmental Remediation Programs </a:t>
            </a:r>
          </a:p>
          <a:p>
            <a:pPr marL="231775" indent="-231775">
              <a:spcAft>
                <a:spcPts val="9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cs typeface="Cantarell"/>
              </a:rPr>
              <a:t>M.B.A., Keller Chicago</a:t>
            </a:r>
          </a:p>
          <a:p>
            <a:pPr marL="231775" indent="-231775">
              <a:spcAft>
                <a:spcPts val="9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cs typeface="Cantarell"/>
              </a:rPr>
              <a:t>M.S., Geology - University of Toledo</a:t>
            </a:r>
          </a:p>
          <a:p>
            <a:pPr marL="231775" indent="-231775">
              <a:spcAft>
                <a:spcPts val="9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cs typeface="Cantarell"/>
              </a:rPr>
              <a:t>B.A., Geology - Monmouth College</a:t>
            </a:r>
          </a:p>
        </p:txBody>
      </p:sp>
      <p:pic>
        <p:nvPicPr>
          <p:cNvPr id="3" name="Picture 2" descr="Well, Roger.jpg"/>
          <p:cNvPicPr>
            <a:picLocks noChangeAspect="1"/>
          </p:cNvPicPr>
          <p:nvPr/>
        </p:nvPicPr>
        <p:blipFill>
          <a:blip r:embed="rId2" cstate="print">
            <a:grayscl/>
            <a:lum bright="10000"/>
          </a:blip>
          <a:srcRect l="22535" r="18310"/>
          <a:stretch>
            <a:fillRect/>
          </a:stretch>
        </p:blipFill>
        <p:spPr>
          <a:xfrm>
            <a:off x="1066800" y="1524000"/>
            <a:ext cx="1477108" cy="1600200"/>
          </a:xfrm>
          <a:prstGeom prst="rect">
            <a:avLst/>
          </a:prstGeom>
          <a:ln w="28575">
            <a:solidFill>
              <a:schemeClr val="accent2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32004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Roger Well</a:t>
            </a:r>
          </a:p>
          <a:p>
            <a:r>
              <a:rPr lang="en-US" sz="1400" dirty="0"/>
              <a:t>Executive Vice President &amp; COO</a:t>
            </a:r>
          </a:p>
          <a:p>
            <a:r>
              <a:rPr lang="en-US" sz="1400" dirty="0"/>
              <a:t>roger@enfos.com</a:t>
            </a:r>
          </a:p>
          <a:p>
            <a:r>
              <a:rPr lang="en-US" sz="1400" dirty="0"/>
              <a:t>Naperville, IL</a:t>
            </a:r>
          </a:p>
        </p:txBody>
      </p:sp>
      <p:pic>
        <p:nvPicPr>
          <p:cNvPr id="5" name="Picture 4" descr="enfos_logo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267200"/>
            <a:ext cx="1143000" cy="321469"/>
          </a:xfrm>
          <a:prstGeom prst="rect">
            <a:avLst/>
          </a:prstGeom>
        </p:spPr>
      </p:pic>
      <p:sp>
        <p:nvSpPr>
          <p:cNvPr id="6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Speaker Background:  </a:t>
            </a:r>
            <a:r>
              <a:rPr lang="en-US" sz="3200" dirty="0"/>
              <a:t>Roger Well, CPG, PMP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914400" y="30480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i="1" dirty="0"/>
              <a:t>Business Intelligence Overview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 l="522" t="264" r="691" b="529"/>
          <a:stretch>
            <a:fillRect/>
          </a:stretch>
        </p:blipFill>
        <p:spPr>
          <a:xfrm>
            <a:off x="2667000" y="1371600"/>
            <a:ext cx="4310743" cy="4096987"/>
          </a:xfrm>
          <a:prstGeom prst="rect">
            <a:avLst/>
          </a:prstGeom>
          <a:ln>
            <a:noFill/>
          </a:ln>
        </p:spPr>
      </p:pic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What is Business Intelligence?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790" y="990600"/>
            <a:ext cx="7778010" cy="4991400"/>
          </a:xfrm>
          <a:prstGeom prst="rect">
            <a:avLst/>
          </a:prstGeom>
        </p:spPr>
      </p:pic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Business Intelligence Features</a:t>
            </a:r>
          </a:p>
        </p:txBody>
      </p:sp>
    </p:spTree>
    <p:extLst>
      <p:ext uri="{BB962C8B-B14F-4D97-AF65-F5344CB8AC3E}">
        <p14:creationId xmlns:p14="http://schemas.microsoft.com/office/powerpoint/2010/main" val="195994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8223749" cy="4118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 Box 129"/>
          <p:cNvSpPr txBox="1">
            <a:spLocks noChangeArrowheads="1"/>
          </p:cNvSpPr>
          <p:nvPr/>
        </p:nvSpPr>
        <p:spPr bwMode="auto">
          <a:xfrm>
            <a:off x="712677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Example Dashboard</a:t>
            </a:r>
          </a:p>
        </p:txBody>
      </p:sp>
    </p:spTree>
    <p:extLst>
      <p:ext uri="{BB962C8B-B14F-4D97-AF65-F5344CB8AC3E}">
        <p14:creationId xmlns:p14="http://schemas.microsoft.com/office/powerpoint/2010/main" val="168826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762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Business Intelligence Value Proposition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t="4628"/>
          <a:stretch>
            <a:fillRect/>
          </a:stretch>
        </p:blipFill>
        <p:spPr>
          <a:xfrm>
            <a:off x="1676400" y="1219200"/>
            <a:ext cx="6248400" cy="4711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FOS Colors 2013">
      <a:dk1>
        <a:srgbClr val="363636"/>
      </a:dk1>
      <a:lt1>
        <a:sysClr val="window" lastClr="FFFFFF"/>
      </a:lt1>
      <a:dk2>
        <a:srgbClr val="363636"/>
      </a:dk2>
      <a:lt2>
        <a:srgbClr val="FFFFFF"/>
      </a:lt2>
      <a:accent1>
        <a:srgbClr val="F67B16"/>
      </a:accent1>
      <a:accent2>
        <a:srgbClr val="05B36D"/>
      </a:accent2>
      <a:accent3>
        <a:srgbClr val="00B6DA"/>
      </a:accent3>
      <a:accent4>
        <a:srgbClr val="F9A763"/>
      </a:accent4>
      <a:accent5>
        <a:srgbClr val="81FBCA"/>
      </a:accent5>
      <a:accent6>
        <a:srgbClr val="81EAFF"/>
      </a:accent6>
      <a:hlink>
        <a:srgbClr val="363636"/>
      </a:hlink>
      <a:folHlink>
        <a:srgbClr val="7D7D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464</Words>
  <Application>Microsoft Office PowerPoint</Application>
  <PresentationFormat>On-screen Show (4:3)</PresentationFormat>
  <Paragraphs>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Cantarell</vt:lpstr>
      <vt:lpstr>Mangal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Lynn</dc:creator>
  <cp:lastModifiedBy>Chris Wade</cp:lastModifiedBy>
  <cp:revision>69</cp:revision>
  <dcterms:created xsi:type="dcterms:W3CDTF">2013-07-10T14:50:48Z</dcterms:created>
  <dcterms:modified xsi:type="dcterms:W3CDTF">2018-10-03T05:47:59Z</dcterms:modified>
</cp:coreProperties>
</file>