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442" r:id="rId4"/>
    <p:sldId id="260" r:id="rId5"/>
    <p:sldId id="259" r:id="rId6"/>
    <p:sldId id="261" r:id="rId7"/>
    <p:sldId id="286" r:id="rId8"/>
    <p:sldId id="279" r:id="rId9"/>
    <p:sldId id="287" r:id="rId10"/>
    <p:sldId id="433" r:id="rId11"/>
    <p:sldId id="266" r:id="rId12"/>
    <p:sldId id="438" r:id="rId13"/>
    <p:sldId id="434" r:id="rId14"/>
    <p:sldId id="435" r:id="rId15"/>
    <p:sldId id="436" r:id="rId16"/>
    <p:sldId id="422" r:id="rId17"/>
    <p:sldId id="437" r:id="rId18"/>
    <p:sldId id="283" r:id="rId19"/>
    <p:sldId id="439" r:id="rId20"/>
    <p:sldId id="440" r:id="rId21"/>
    <p:sldId id="441" r:id="rId22"/>
    <p:sldId id="445" r:id="rId23"/>
    <p:sldId id="432" r:id="rId24"/>
    <p:sldId id="284" r:id="rId25"/>
    <p:sldId id="443" r:id="rId26"/>
    <p:sldId id="444" r:id="rId27"/>
    <p:sldId id="285" r:id="rId28"/>
    <p:sldId id="446" r:id="rId29"/>
    <p:sldId id="423" r:id="rId30"/>
    <p:sldId id="447" r:id="rId31"/>
    <p:sldId id="448" r:id="rId32"/>
    <p:sldId id="282" r:id="rId33"/>
    <p:sldId id="449" r:id="rId34"/>
    <p:sldId id="451" r:id="rId35"/>
    <p:sldId id="450" r:id="rId36"/>
    <p:sldId id="453" r:id="rId37"/>
    <p:sldId id="454" r:id="rId38"/>
    <p:sldId id="280" r:id="rId39"/>
    <p:sldId id="281" r:id="rId40"/>
    <p:sldId id="45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66CCFF"/>
    <a:srgbClr val="CC0066"/>
    <a:srgbClr val="CFAFE7"/>
    <a:srgbClr val="0088A3"/>
    <a:srgbClr val="C25B07"/>
    <a:srgbClr val="363636"/>
    <a:srgbClr val="F79646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4684"/>
    <p:restoredTop sz="86395"/>
  </p:normalViewPr>
  <p:slideViewPr>
    <p:cSldViewPr>
      <p:cViewPr varScale="1">
        <p:scale>
          <a:sx n="159" d="100"/>
          <a:sy n="159" d="100"/>
        </p:scale>
        <p:origin x="41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28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2B1A4-2646-8647-9C0C-B17D19CE744D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FAC80-DBB9-6744-84AD-D6C467D43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ENFOS (Mike or Lacey)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15AE-FE0B-46A4-823A-CF736639DE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ENFOS (Mike or Lacey)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15AE-FE0B-46A4-823A-CF736639DE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AC80-DBB9-6744-84AD-D6C467D43B8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15AE-FE0B-46A4-823A-CF736639DE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AC80-DBB9-6744-84AD-D6C467D43B8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379192" y="6300088"/>
            <a:ext cx="24432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Cantarell" pitchFamily="2" charset="0"/>
              </a:rPr>
              <a:t>data that saves our world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800600"/>
            <a:ext cx="838200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733800"/>
            <a:ext cx="838200" cy="9906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838200" cy="3657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NFOS_Logo_Light_Large.png"/>
          <p:cNvPicPr>
            <a:picLocks noChangeAspect="1"/>
          </p:cNvPicPr>
          <p:nvPr userDrawn="1"/>
        </p:nvPicPr>
        <p:blipFill>
          <a:blip r:embed="rId2" cstate="print"/>
          <a:srcRect l="13030" t="26662" r="13224" b="23823"/>
          <a:stretch>
            <a:fillRect/>
          </a:stretch>
        </p:blipFill>
        <p:spPr>
          <a:xfrm>
            <a:off x="5285095" y="5513695"/>
            <a:ext cx="35052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610600" y="6400800"/>
            <a:ext cx="533400" cy="4572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NFOS_Logo_Dark_Sma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929" y="6274721"/>
            <a:ext cx="1295400" cy="36433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8190" y="6630649"/>
            <a:ext cx="224148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700" dirty="0"/>
              <a:t>Contains ENFOS confidential and proprietary information.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10600" y="6463553"/>
            <a:ext cx="49245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27B59DFC-4DEB-4AA5-BDE5-64F53B088E30}" type="slidenum">
              <a:rPr lang="en-US" sz="16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800600"/>
            <a:ext cx="609600" cy="2057400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609600" cy="9906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609600" cy="3657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BCF7-F99F-4008-AA08-5D434E81C6F6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gif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/>
          <p:cNvSpPr txBox="1">
            <a:spLocks noChangeArrowheads="1"/>
          </p:cNvSpPr>
          <p:nvPr/>
        </p:nvSpPr>
        <p:spPr bwMode="auto">
          <a:xfrm>
            <a:off x="1905000" y="1371600"/>
            <a:ext cx="6934200" cy="15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ENFOS Webinar:</a:t>
            </a:r>
          </a:p>
          <a:p>
            <a:pPr algn="r">
              <a:lnSpc>
                <a:spcPts val="4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5 Essential Information Management Trends for the Remediation Industry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200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August 22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, 2018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But…Consider This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762000" y="18288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Those slow to adopt new technology often benefit the most from it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The on-going technology waves are only growing stronger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The younger workforce demands it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There is a strong business case and ROI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Knowledge Management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1066800" y="2057400"/>
            <a:ext cx="769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Knowledge management is the process and capturing, distributing, and effectively using knowledge.</a:t>
            </a:r>
          </a:p>
          <a:p>
            <a:endParaRPr lang="en-US" sz="1400" dirty="0"/>
          </a:p>
          <a:p>
            <a:pPr algn="ctr"/>
            <a:r>
              <a:rPr lang="en-US" dirty="0"/>
              <a:t>Davenport, 1994</a:t>
            </a:r>
          </a:p>
        </p:txBody>
      </p:sp>
    </p:spTree>
    <p:extLst>
      <p:ext uri="{BB962C8B-B14F-4D97-AF65-F5344CB8AC3E}">
        <p14:creationId xmlns:p14="http://schemas.microsoft.com/office/powerpoint/2010/main" val="19538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>
            <a:extLst>
              <a:ext uri="{FF2B5EF4-FFF2-40B4-BE49-F238E27FC236}">
                <a16:creationId xmlns:a16="http://schemas.microsoft.com/office/drawing/2014/main" id="{A912BD38-0BCC-2044-A964-66F131056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Knowledge Management Trilogy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05000" y="914400"/>
            <a:ext cx="5486400" cy="5105400"/>
            <a:chOff x="1676400" y="838200"/>
            <a:chExt cx="5486400" cy="5105400"/>
          </a:xfrm>
        </p:grpSpPr>
        <p:grpSp>
          <p:nvGrpSpPr>
            <p:cNvPr id="19" name="Group 18"/>
            <p:cNvGrpSpPr/>
            <p:nvPr/>
          </p:nvGrpSpPr>
          <p:grpSpPr>
            <a:xfrm>
              <a:off x="4114800" y="2895600"/>
              <a:ext cx="3048000" cy="3048000"/>
              <a:chOff x="4114800" y="2895600"/>
              <a:chExt cx="3048000" cy="3048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114800" y="2895600"/>
                <a:ext cx="3048000" cy="3048000"/>
              </a:xfrm>
              <a:prstGeom prst="ellipse">
                <a:avLst/>
              </a:prstGeom>
              <a:solidFill>
                <a:srgbClr val="C25B07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29200" y="4267200"/>
                <a:ext cx="13119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Franklin Gothic Demi Cond" pitchFamily="34" charset="0"/>
                  </a:rPr>
                  <a:t>PROCESS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04082" y="4648200"/>
                <a:ext cx="2362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Enable organizational excellence through process</a:t>
                </a:r>
              </a:p>
            </p:txBody>
          </p:sp>
          <p:pic>
            <p:nvPicPr>
              <p:cNvPr id="14" name="Picture 13" descr="workflow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342281" y="3581400"/>
                <a:ext cx="685800" cy="68580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895600" y="838200"/>
              <a:ext cx="3048000" cy="3048000"/>
              <a:chOff x="2895600" y="838200"/>
              <a:chExt cx="3048000" cy="3048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895600" y="838200"/>
                <a:ext cx="3048000" cy="3048000"/>
              </a:xfrm>
              <a:prstGeom prst="ellipse">
                <a:avLst/>
              </a:prstGeom>
              <a:solidFill>
                <a:srgbClr val="0088A3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38397" y="1981200"/>
                <a:ext cx="1762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Franklin Gothic Demi Cond" pitchFamily="34" charset="0"/>
                  </a:rPr>
                  <a:t>TECHNOLOGY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1" y="2362200"/>
                <a:ext cx="2362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Acquire the right technology to address your specific issues</a:t>
                </a:r>
              </a:p>
            </p:txBody>
          </p:sp>
          <p:pic>
            <p:nvPicPr>
              <p:cNvPr id="15" name="Picture 14" descr="icon-system-integratio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00500" y="1219200"/>
                <a:ext cx="838200" cy="8382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1676400" y="2895600"/>
              <a:ext cx="3048000" cy="3048000"/>
              <a:chOff x="1676400" y="2895600"/>
              <a:chExt cx="3048000" cy="3048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676400" y="2895600"/>
                <a:ext cx="3048000" cy="3048000"/>
              </a:xfrm>
              <a:prstGeom prst="ellipse">
                <a:avLst/>
              </a:prstGeom>
              <a:solidFill>
                <a:srgbClr val="36363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36910" y="4267200"/>
                <a:ext cx="1098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Franklin Gothic Demi Cond" pitchFamily="34" charset="0"/>
                  </a:rPr>
                  <a:t>PEOPLE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05000" y="4648200"/>
                <a:ext cx="2362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Empower individuals to be successful with technology</a:t>
                </a:r>
              </a:p>
            </p:txBody>
          </p:sp>
          <p:pic>
            <p:nvPicPr>
              <p:cNvPr id="17" name="Picture 16" descr="Icon_Resources_for_Starting_a_Hive_Community-300x300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05099" y="3581400"/>
                <a:ext cx="762000" cy="76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852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>
            <a:extLst>
              <a:ext uri="{FF2B5EF4-FFF2-40B4-BE49-F238E27FC236}">
                <a16:creationId xmlns:a16="http://schemas.microsoft.com/office/drawing/2014/main" id="{D044BC80-9B8E-F14F-992A-39FF7A74C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Structured vs. Unstructured Data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447800" y="1828800"/>
            <a:ext cx="6858000" cy="2387263"/>
            <a:chOff x="1447800" y="1828800"/>
            <a:chExt cx="6858000" cy="2387263"/>
          </a:xfrm>
        </p:grpSpPr>
        <p:grpSp>
          <p:nvGrpSpPr>
            <p:cNvPr id="124" name="Group 123"/>
            <p:cNvGrpSpPr/>
            <p:nvPr/>
          </p:nvGrpSpPr>
          <p:grpSpPr>
            <a:xfrm>
              <a:off x="1447800" y="1828800"/>
              <a:ext cx="6789729" cy="1199601"/>
              <a:chOff x="1377325" y="2163771"/>
              <a:chExt cx="6789729" cy="119960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377325" y="2163771"/>
                <a:ext cx="1212152" cy="1183963"/>
                <a:chOff x="1377325" y="2163771"/>
                <a:chExt cx="1212152" cy="1183963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377325" y="2163771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633454" y="2163771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889583" y="2163771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145712" y="2163771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401840" y="2163771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377325" y="2416596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633454" y="2416596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889583" y="2416596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145712" y="2416596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401840" y="2416596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377325" y="2663255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33454" y="2663255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889583" y="2663255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145712" y="2663255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401840" y="2663255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377325" y="2909473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633454" y="2909473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889583" y="2909473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145712" y="2909473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01840" y="2909473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377325" y="3152609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633454" y="3152609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889583" y="3152609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145712" y="3152609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01840" y="3152609"/>
                  <a:ext cx="187637" cy="195125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2688581" y="2182270"/>
                <a:ext cx="5478473" cy="1181102"/>
                <a:chOff x="2688581" y="2182270"/>
                <a:chExt cx="5478473" cy="1181102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2777554" y="2324099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688581" y="218227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971800" y="2209800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048000" y="2438400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271605" y="2770509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465118" y="2226097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895450" y="2221252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710015" y="2512398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833495" y="3071785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334301" y="3037429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068842" y="2359117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616777" y="2521207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620741" y="3128164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711336" y="3146663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567585" y="2861684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979417" y="2210240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386555" y="2468351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407407" y="2224335"/>
                  <a:ext cx="187637" cy="19512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253546" y="3145783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978988" y="2829091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597838" y="2808830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844937" y="3073988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830692" y="3081916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344862" y="2408008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660964" y="2530897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401392" y="2453816"/>
                  <a:ext cx="187637" cy="195125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844945" y="2697611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708401" y="3062314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3153268" y="3086099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935970" y="2708182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3084997" y="2792751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875187" y="2450071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191879" y="2472535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642472" y="2547854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393901" y="3078611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421360" y="3025315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519723" y="3135871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7934929" y="2329825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5832602" y="2238209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174551" y="2206936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37097" y="2616566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405656" y="2569218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822333" y="2893839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326222" y="2404045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071635" y="2230943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775053" y="2423866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5115090" y="3154593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759196" y="3065179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5947123" y="3168247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7010400" y="3124200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871944" y="2758177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643935" y="2457782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053715" y="2252967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5447198" y="2232265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163830" y="2430473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025525" y="2838782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578746" y="3008800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7870182" y="3114071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024795" y="2974004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887811" y="2600492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065908" y="2833056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511366" y="2839222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3305230" y="2639252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711487" y="2813675"/>
                  <a:ext cx="187637" cy="19512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1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3239161" y="2326524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654958" y="2287763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729986" y="2578469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3920116" y="3018050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373792" y="2666121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690925" y="2187338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3628530" y="2742321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5748035" y="2715893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292447" y="2641895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6276975" y="2962275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6886630" y="2694751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7259702" y="3061656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023173" y="2318596"/>
                  <a:ext cx="187637" cy="1951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956223" y="2455579"/>
                  <a:ext cx="187637" cy="19512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334000" y="27432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010400" y="28194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477000" y="25908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7696200" y="30480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724400" y="27432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162800" y="2667000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096000" y="2743200"/>
                  <a:ext cx="187637" cy="1951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876800" y="22860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72200" y="31242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467600" y="2286000"/>
                  <a:ext cx="187637" cy="195125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6" name="Straight Connector 125"/>
            <p:cNvCxnSpPr/>
            <p:nvPr/>
          </p:nvCxnSpPr>
          <p:spPr>
            <a:xfrm>
              <a:off x="1447800" y="3276600"/>
              <a:ext cx="685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1447800" y="3200400"/>
              <a:ext cx="12570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</a:rPr>
                <a:t>80</a:t>
              </a:r>
              <a:r>
                <a:rPr lang="en-US" sz="4800" baseline="30000" dirty="0">
                  <a:solidFill>
                    <a:schemeClr val="accent1"/>
                  </a:solidFill>
                </a:rPr>
                <a:t>%</a:t>
              </a:r>
              <a:endParaRPr lang="en-US" sz="6000" baseline="30000" dirty="0">
                <a:solidFill>
                  <a:schemeClr val="accent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744342" y="3482481"/>
              <a:ext cx="37648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</a:rPr>
                <a:t>of the world’s data is </a:t>
              </a:r>
              <a:r>
                <a:rPr lang="en-US" sz="2000" dirty="0">
                  <a:solidFill>
                    <a:schemeClr val="accent1"/>
                  </a:solidFill>
                </a:rPr>
                <a:t>unstructured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FF0ED914-7069-E847-AB0C-5213796EC665}"/>
              </a:ext>
            </a:extLst>
          </p:cNvPr>
          <p:cNvSpPr txBox="1"/>
          <p:nvPr/>
        </p:nvSpPr>
        <p:spPr>
          <a:xfrm>
            <a:off x="7454076" y="4224696"/>
            <a:ext cx="812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Gartner, 2017</a:t>
            </a:r>
          </a:p>
        </p:txBody>
      </p:sp>
    </p:spTree>
    <p:extLst>
      <p:ext uri="{BB962C8B-B14F-4D97-AF65-F5344CB8AC3E}">
        <p14:creationId xmlns:p14="http://schemas.microsoft.com/office/powerpoint/2010/main" val="401115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>
            <a:extLst>
              <a:ext uri="{FF2B5EF4-FFF2-40B4-BE49-F238E27FC236}">
                <a16:creationId xmlns:a16="http://schemas.microsoft.com/office/drawing/2014/main" id="{F7B4F0B1-D5A2-8040-BE10-7E2211077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Curation of Content by Risk Category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00200" y="1828800"/>
            <a:ext cx="6400800" cy="3200400"/>
            <a:chOff x="1600200" y="1828800"/>
            <a:chExt cx="6400800" cy="3200400"/>
          </a:xfrm>
        </p:grpSpPr>
        <p:sp>
          <p:nvSpPr>
            <p:cNvPr id="4" name="Rectangle 3"/>
            <p:cNvSpPr/>
            <p:nvPr/>
          </p:nvSpPr>
          <p:spPr>
            <a:xfrm>
              <a:off x="1600200" y="1828800"/>
              <a:ext cx="6400800" cy="320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200400" y="1981200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44716" y="1981200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12432" y="3565357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56748" y="3565357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>
              <a:off x="2406316" y="2779294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4038600" y="2779293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>
              <a:off x="5622758" y="2779294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5775cbf817de496e2283f1e6_Icon-performance-managem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2133600"/>
              <a:ext cx="838200" cy="838200"/>
            </a:xfrm>
            <a:prstGeom prst="rect">
              <a:avLst/>
            </a:prstGeom>
          </p:spPr>
        </p:pic>
        <p:pic>
          <p:nvPicPr>
            <p:cNvPr id="20" name="Picture 19" descr="418200-gym.png"/>
            <p:cNvPicPr>
              <a:picLocks noChangeAspect="1"/>
            </p:cNvPicPr>
            <p:nvPr/>
          </p:nvPicPr>
          <p:blipFill>
            <a:blip r:embed="rId3" cstate="print"/>
            <a:srcRect l="3333" t="38653" r="70000" b="37234"/>
            <a:stretch>
              <a:fillRect/>
            </a:stretch>
          </p:blipFill>
          <p:spPr>
            <a:xfrm>
              <a:off x="3505200" y="2209800"/>
              <a:ext cx="1075765" cy="914400"/>
            </a:xfrm>
            <a:prstGeom prst="rect">
              <a:avLst/>
            </a:prstGeom>
          </p:spPr>
        </p:pic>
        <p:pic>
          <p:nvPicPr>
            <p:cNvPr id="21" name="Picture 20" descr="344691-energy.png"/>
            <p:cNvPicPr>
              <a:picLocks noChangeAspect="1"/>
            </p:cNvPicPr>
            <p:nvPr/>
          </p:nvPicPr>
          <p:blipFill>
            <a:blip r:embed="rId4" cstate="print"/>
            <a:srcRect l="71333" t="4610" r="4667" b="71277"/>
            <a:stretch>
              <a:fillRect/>
            </a:stretch>
          </p:blipFill>
          <p:spPr>
            <a:xfrm>
              <a:off x="5181600" y="2057400"/>
              <a:ext cx="1048871" cy="990600"/>
            </a:xfrm>
            <a:prstGeom prst="rect">
              <a:avLst/>
            </a:prstGeom>
          </p:spPr>
        </p:pic>
        <p:pic>
          <p:nvPicPr>
            <p:cNvPr id="22" name="Picture 21" descr="782781-law-and-legal.png"/>
            <p:cNvPicPr>
              <a:picLocks noChangeAspect="1"/>
            </p:cNvPicPr>
            <p:nvPr/>
          </p:nvPicPr>
          <p:blipFill>
            <a:blip r:embed="rId5" cstate="print"/>
            <a:srcRect l="37333" t="37234" r="37334" b="37234"/>
            <a:stretch>
              <a:fillRect/>
            </a:stretch>
          </p:blipFill>
          <p:spPr>
            <a:xfrm>
              <a:off x="6705600" y="2133600"/>
              <a:ext cx="965200" cy="914400"/>
            </a:xfrm>
            <a:prstGeom prst="rect">
              <a:avLst/>
            </a:prstGeom>
          </p:spPr>
        </p:pic>
        <p:pic>
          <p:nvPicPr>
            <p:cNvPr id="23" name="Picture 22" descr="959890-economic.png"/>
            <p:cNvPicPr>
              <a:picLocks noChangeAspect="1"/>
            </p:cNvPicPr>
            <p:nvPr/>
          </p:nvPicPr>
          <p:blipFill>
            <a:blip r:embed="rId6" cstate="print"/>
            <a:srcRect l="38000" t="4610" r="32667" b="69858"/>
            <a:stretch>
              <a:fillRect/>
            </a:stretch>
          </p:blipFill>
          <p:spPr>
            <a:xfrm>
              <a:off x="1981200" y="3733800"/>
              <a:ext cx="1007533" cy="824345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6432884" y="1981200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7208921" y="2773279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24863" y="3589421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782781-law-and-legal.png"/>
            <p:cNvPicPr>
              <a:picLocks noChangeAspect="1"/>
            </p:cNvPicPr>
            <p:nvPr/>
          </p:nvPicPr>
          <p:blipFill>
            <a:blip r:embed="rId5" cstate="print"/>
            <a:srcRect l="4667" t="37234" r="71333" b="37234"/>
            <a:stretch>
              <a:fillRect/>
            </a:stretch>
          </p:blipFill>
          <p:spPr>
            <a:xfrm>
              <a:off x="5181600" y="3581400"/>
              <a:ext cx="990600" cy="990600"/>
            </a:xfrm>
            <a:prstGeom prst="rect">
              <a:avLst/>
            </a:prstGeom>
          </p:spPr>
        </p:pic>
        <p:pic>
          <p:nvPicPr>
            <p:cNvPr id="29" name="Picture 28" descr="182088-seo-and-online-marketing.png"/>
            <p:cNvPicPr>
              <a:picLocks noChangeAspect="1"/>
            </p:cNvPicPr>
            <p:nvPr/>
          </p:nvPicPr>
          <p:blipFill>
            <a:blip r:embed="rId7" cstate="print"/>
            <a:srcRect l="38667" t="36879" r="38666" b="37589"/>
            <a:stretch>
              <a:fillRect/>
            </a:stretch>
          </p:blipFill>
          <p:spPr>
            <a:xfrm>
              <a:off x="3886200" y="3657600"/>
              <a:ext cx="719667" cy="76200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3536129" y="3733800"/>
              <a:ext cx="340216" cy="838200"/>
              <a:chOff x="3429000" y="3733800"/>
              <a:chExt cx="371145" cy="9144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429000" y="3997960"/>
                <a:ext cx="371145" cy="361899"/>
              </a:xfrm>
              <a:prstGeom prst="roundRect">
                <a:avLst>
                  <a:gd name="adj" fmla="val 23549"/>
                </a:avLst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495040" y="4328160"/>
                <a:ext cx="240254" cy="320040"/>
              </a:xfrm>
              <a:prstGeom prst="roundRect">
                <a:avLst>
                  <a:gd name="adj" fmla="val 17206"/>
                </a:avLst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88849" y="3748246"/>
                <a:ext cx="257287" cy="256391"/>
              </a:xfrm>
              <a:prstGeom prst="ellipse">
                <a:avLst/>
              </a:prstGeom>
              <a:solidFill>
                <a:srgbClr val="F79646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3449638" y="3733800"/>
                <a:ext cx="330200" cy="321945"/>
              </a:xfrm>
              <a:prstGeom prst="donut">
                <a:avLst>
                  <a:gd name="adj" fmla="val 1599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6" name="Picture 35" descr="508164108-170667a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54" t="9615" r="21154" b="34135"/>
            <a:stretch>
              <a:fillRect/>
            </a:stretch>
          </p:blipFill>
          <p:spPr>
            <a:xfrm>
              <a:off x="6705600" y="3657600"/>
              <a:ext cx="990600" cy="96583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652893" y="3124200"/>
              <a:ext cx="1531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Remedy Performance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52800" y="31242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Human Health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18234" y="3124200"/>
              <a:ext cx="8019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Ecological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79455" y="3124200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Regulatory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23606" y="4648199"/>
              <a:ext cx="7904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Economic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52800" y="4648200"/>
              <a:ext cx="1371600" cy="3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200" dirty="0"/>
                <a:t>Project &amp; Contract</a:t>
              </a:r>
            </a:p>
            <a:p>
              <a:pPr algn="ctr">
                <a:lnSpc>
                  <a:spcPts val="1100"/>
                </a:lnSpc>
              </a:pPr>
              <a:r>
                <a:rPr lang="en-US" sz="1200" dirty="0"/>
                <a:t>Performance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11540" y="4648199"/>
              <a:ext cx="1015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Legal &amp; Audit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02102" y="4648199"/>
              <a:ext cx="1211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Political &amp; Social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89566D-B82C-E64C-BECD-5488DCF7527E}"/>
              </a:ext>
            </a:extLst>
          </p:cNvPr>
          <p:cNvSpPr txBox="1"/>
          <p:nvPr/>
        </p:nvSpPr>
        <p:spPr>
          <a:xfrm>
            <a:off x="7450204" y="5118556"/>
            <a:ext cx="812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ITRC, 2011</a:t>
            </a:r>
          </a:p>
        </p:txBody>
      </p:sp>
    </p:spTree>
    <p:extLst>
      <p:ext uri="{BB962C8B-B14F-4D97-AF65-F5344CB8AC3E}">
        <p14:creationId xmlns:p14="http://schemas.microsoft.com/office/powerpoint/2010/main" val="426219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29"/>
          <p:cNvSpPr txBox="1">
            <a:spLocks noChangeArrowheads="1"/>
          </p:cNvSpPr>
          <p:nvPr/>
        </p:nvSpPr>
        <p:spPr bwMode="auto">
          <a:xfrm>
            <a:off x="685800" y="1524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Enterprise System Taxonomy for Sites/Projects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8E03A-1588-BF49-8DF9-0D9B66C4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66800"/>
            <a:ext cx="5359400" cy="518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Knowledge Management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838200" y="914400"/>
            <a:ext cx="8077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Enterprise content/document management</a:t>
            </a:r>
          </a:p>
          <a:p>
            <a:pPr marL="285750" indent="-285750"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Consolidation of indexed content</a:t>
            </a:r>
          </a:p>
          <a:p>
            <a:pPr marL="285750" indent="-285750"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The standard “keyword” search approach for tags, titles, file meta-data, content, and classification</a:t>
            </a:r>
          </a:p>
          <a:p>
            <a:pPr marL="285750" indent="-285750"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Human association </a:t>
            </a:r>
            <a:r>
              <a:rPr lang="en-US" i="1" dirty="0"/>
              <a:t>(Expert locating)</a:t>
            </a:r>
          </a:p>
          <a:p>
            <a:pPr marL="285750" indent="-285750"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Data repurposing across multiple functions</a:t>
            </a:r>
          </a:p>
          <a:p>
            <a:pPr marL="285750" indent="-285750"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Drill down for multidimensional exploration</a:t>
            </a:r>
          </a:p>
          <a:p>
            <a:pPr marL="285750" indent="-285750">
              <a:spcAft>
                <a:spcPts val="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Subject matter expert systems like ENFOS </a:t>
            </a:r>
          </a:p>
          <a:p>
            <a:pPr marL="577850" lvl="1" indent="-168275">
              <a:spcAft>
                <a:spcPts val="200"/>
              </a:spcAft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Pre-defined structured processes and data management </a:t>
            </a:r>
            <a:r>
              <a:rPr lang="en-US" i="1" dirty="0"/>
              <a:t>(end-to-end)</a:t>
            </a:r>
          </a:p>
          <a:p>
            <a:pPr marL="577850" lvl="1" indent="-168275">
              <a:spcAft>
                <a:spcPts val="200"/>
              </a:spcAft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Remediation portfolio based taxonomy navigation</a:t>
            </a:r>
          </a:p>
          <a:p>
            <a:pPr marL="577850" lvl="1" indent="-168275">
              <a:spcAft>
                <a:spcPts val="200"/>
              </a:spcAft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Folder/Tree traversal structures</a:t>
            </a:r>
          </a:p>
          <a:p>
            <a:pPr marL="577850" lvl="1" indent="-168275">
              <a:spcAft>
                <a:spcPts val="200"/>
              </a:spcAft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Map visual searches</a:t>
            </a:r>
          </a:p>
          <a:p>
            <a:pPr marL="577850" lvl="1" indent="-168275">
              <a:spcAft>
                <a:spcPts val="200"/>
              </a:spcAft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Notes, website links, graphic illustrations</a:t>
            </a:r>
          </a:p>
          <a:p>
            <a:pPr marL="577850" lvl="1" indent="-168275"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Embedded business intelligence tool</a:t>
            </a:r>
          </a:p>
        </p:txBody>
      </p:sp>
    </p:spTree>
    <p:extLst>
      <p:ext uri="{BB962C8B-B14F-4D97-AF65-F5344CB8AC3E}">
        <p14:creationId xmlns:p14="http://schemas.microsoft.com/office/powerpoint/2010/main" val="140379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Convergence of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0155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1028700" y="1752600"/>
            <a:ext cx="7696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2400" dirty="0"/>
              <a:t>An ecosystem or technology platform that has a deep integration of relevant activities, tools, and knowledge needed by stakeholders to achieve a common goal.  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0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About Us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3000" y="990600"/>
            <a:ext cx="7543800" cy="5244220"/>
            <a:chOff x="1143000" y="990600"/>
            <a:chExt cx="7543800" cy="5244220"/>
          </a:xfrm>
        </p:grpSpPr>
        <p:grpSp>
          <p:nvGrpSpPr>
            <p:cNvPr id="11" name="Group 49"/>
            <p:cNvGrpSpPr/>
            <p:nvPr/>
          </p:nvGrpSpPr>
          <p:grpSpPr>
            <a:xfrm>
              <a:off x="4343400" y="1905000"/>
              <a:ext cx="3519055" cy="2210790"/>
              <a:chOff x="1991095" y="1031174"/>
              <a:chExt cx="3519055" cy="221079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41" name="Oval 40"/>
              <p:cNvSpPr/>
              <p:nvPr/>
            </p:nvSpPr>
            <p:spPr>
              <a:xfrm>
                <a:off x="3111335" y="1031174"/>
                <a:ext cx="1745673" cy="1676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214750" y="1940626"/>
                <a:ext cx="1295400" cy="130133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91095" y="1940625"/>
                <a:ext cx="1295400" cy="130133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533403" y="1490353"/>
                <a:ext cx="808512" cy="832262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656437" y="2140521"/>
                <a:ext cx="2286000" cy="1096488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43"/>
            <p:cNvGrpSpPr/>
            <p:nvPr/>
          </p:nvGrpSpPr>
          <p:grpSpPr>
            <a:xfrm>
              <a:off x="1600200" y="1066800"/>
              <a:ext cx="3519055" cy="2210790"/>
              <a:chOff x="1991095" y="1031174"/>
              <a:chExt cx="3519055" cy="2210790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6" name="Oval 35"/>
              <p:cNvSpPr/>
              <p:nvPr/>
            </p:nvSpPr>
            <p:spPr>
              <a:xfrm>
                <a:off x="3111335" y="1031174"/>
                <a:ext cx="1745673" cy="1676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214750" y="1940626"/>
                <a:ext cx="1295400" cy="130133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991095" y="1940625"/>
                <a:ext cx="1295400" cy="130133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33403" y="1490353"/>
                <a:ext cx="808512" cy="832262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56437" y="2140521"/>
                <a:ext cx="2286000" cy="1096488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43000" y="990600"/>
              <a:ext cx="7543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dirty="0"/>
                <a:t>ENFOS is a cloud software platform that expertly manages all of the complexities of remediation and decommissioning - from the financial to the technical.</a:t>
              </a:r>
              <a:endParaRPr lang="en-US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2971800" y="2209800"/>
              <a:ext cx="3519055" cy="2210790"/>
              <a:chOff x="1991095" y="1031174"/>
              <a:chExt cx="3519055" cy="2210790"/>
            </a:xfrm>
            <a:effectLst/>
          </p:grpSpPr>
          <p:sp>
            <p:nvSpPr>
              <p:cNvPr id="31" name="Oval 30"/>
              <p:cNvSpPr/>
              <p:nvPr/>
            </p:nvSpPr>
            <p:spPr>
              <a:xfrm>
                <a:off x="3111335" y="1031174"/>
                <a:ext cx="1745673" cy="1676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214750" y="1940626"/>
                <a:ext cx="1295400" cy="1301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91095" y="1940625"/>
                <a:ext cx="1295400" cy="1301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33403" y="1490353"/>
                <a:ext cx="808512" cy="8322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56437" y="2140521"/>
                <a:ext cx="2286000" cy="109648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enfos_logo_inverted_sma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3429000"/>
              <a:ext cx="2489200" cy="711297"/>
            </a:xfrm>
            <a:prstGeom prst="rect">
              <a:avLst/>
            </a:prstGeom>
          </p:spPr>
        </p:pic>
        <p:grpSp>
          <p:nvGrpSpPr>
            <p:cNvPr id="16" name="Group 42"/>
            <p:cNvGrpSpPr/>
            <p:nvPr/>
          </p:nvGrpSpPr>
          <p:grpSpPr>
            <a:xfrm>
              <a:off x="3339973" y="4415073"/>
              <a:ext cx="3078178" cy="1819747"/>
              <a:chOff x="3339973" y="4567473"/>
              <a:chExt cx="3078178" cy="1819747"/>
            </a:xfrm>
            <a:effectLst/>
          </p:grpSpPr>
          <p:sp>
            <p:nvSpPr>
              <p:cNvPr id="17" name="Freeform 16"/>
              <p:cNvSpPr/>
              <p:nvPr/>
            </p:nvSpPr>
            <p:spPr>
              <a:xfrm>
                <a:off x="3897517" y="4567473"/>
                <a:ext cx="230863" cy="1525509"/>
              </a:xfrm>
              <a:custGeom>
                <a:avLst/>
                <a:gdLst>
                  <a:gd name="connsiteX0" fmla="*/ 230863 w 230863"/>
                  <a:gd name="connsiteY0" fmla="*/ 0 h 1525509"/>
                  <a:gd name="connsiteX1" fmla="*/ 226336 w 230863"/>
                  <a:gd name="connsiteY1" fmla="*/ 593002 h 1525509"/>
                  <a:gd name="connsiteX2" fmla="*/ 4527 w 230863"/>
                  <a:gd name="connsiteY2" fmla="*/ 593002 h 1525509"/>
                  <a:gd name="connsiteX3" fmla="*/ 0 w 230863"/>
                  <a:gd name="connsiteY3" fmla="*/ 1525509 h 15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63" h="1525509">
                    <a:moveTo>
                      <a:pt x="230863" y="0"/>
                    </a:moveTo>
                    <a:lnTo>
                      <a:pt x="226336" y="593002"/>
                    </a:lnTo>
                    <a:lnTo>
                      <a:pt x="4527" y="593002"/>
                    </a:lnTo>
                    <a:lnTo>
                      <a:pt x="0" y="1525509"/>
                    </a:lnTo>
                  </a:path>
                </a:pathLst>
              </a:custGeom>
              <a:ln w="571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409038" y="4567473"/>
                <a:ext cx="1294645" cy="860079"/>
              </a:xfrm>
              <a:custGeom>
                <a:avLst/>
                <a:gdLst>
                  <a:gd name="connsiteX0" fmla="*/ 0 w 1294645"/>
                  <a:gd name="connsiteY0" fmla="*/ 0 h 860079"/>
                  <a:gd name="connsiteX1" fmla="*/ 4526 w 1294645"/>
                  <a:gd name="connsiteY1" fmla="*/ 262551 h 860079"/>
                  <a:gd name="connsiteX2" fmla="*/ 339505 w 1294645"/>
                  <a:gd name="connsiteY2" fmla="*/ 262551 h 860079"/>
                  <a:gd name="connsiteX3" fmla="*/ 344031 w 1294645"/>
                  <a:gd name="connsiteY3" fmla="*/ 629216 h 860079"/>
                  <a:gd name="connsiteX4" fmla="*/ 1294645 w 1294645"/>
                  <a:gd name="connsiteY4" fmla="*/ 638270 h 860079"/>
                  <a:gd name="connsiteX5" fmla="*/ 1294645 w 1294645"/>
                  <a:gd name="connsiteY5" fmla="*/ 860079 h 860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4645" h="860079">
                    <a:moveTo>
                      <a:pt x="0" y="0"/>
                    </a:moveTo>
                    <a:cubicBezTo>
                      <a:pt x="1509" y="87517"/>
                      <a:pt x="3017" y="175034"/>
                      <a:pt x="4526" y="262551"/>
                    </a:cubicBezTo>
                    <a:lnTo>
                      <a:pt x="339505" y="262551"/>
                    </a:lnTo>
                    <a:cubicBezTo>
                      <a:pt x="341014" y="384773"/>
                      <a:pt x="342522" y="506994"/>
                      <a:pt x="344031" y="629216"/>
                    </a:cubicBezTo>
                    <a:lnTo>
                      <a:pt x="1294645" y="638270"/>
                    </a:lnTo>
                    <a:lnTo>
                      <a:pt x="1294645" y="860079"/>
                    </a:lnTo>
                  </a:path>
                </a:pathLst>
              </a:custGeom>
              <a:ln w="571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581400" y="5562600"/>
                <a:ext cx="2590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98272" y="4832287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137087" y="5199707"/>
                <a:ext cx="0" cy="228600"/>
              </a:xfrm>
              <a:prstGeom prst="line">
                <a:avLst/>
              </a:prstGeom>
              <a:ln w="571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895254" y="5831186"/>
                <a:ext cx="304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663635" y="4695731"/>
                <a:ext cx="300273" cy="2995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596896" y="4684414"/>
                <a:ext cx="300273" cy="2995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39973" y="5401901"/>
                <a:ext cx="300273" cy="2995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63353" y="5401901"/>
                <a:ext cx="300273" cy="2995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17878" y="5393602"/>
                <a:ext cx="300273" cy="2995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85440" y="5407937"/>
                <a:ext cx="300273" cy="2995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751151" y="6087701"/>
                <a:ext cx="300273" cy="2995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175910" y="5684822"/>
                <a:ext cx="300273" cy="2995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The Opposite of Convergence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52600" y="1447800"/>
            <a:ext cx="6248400" cy="4686795"/>
            <a:chOff x="1752600" y="1295400"/>
            <a:chExt cx="6248400" cy="4686795"/>
          </a:xfrm>
        </p:grpSpPr>
        <p:sp>
          <p:nvSpPr>
            <p:cNvPr id="5" name="Oval 4"/>
            <p:cNvSpPr/>
            <p:nvPr/>
          </p:nvSpPr>
          <p:spPr>
            <a:xfrm>
              <a:off x="1752600" y="1295400"/>
              <a:ext cx="1066800" cy="102919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Site &amp; Project Tracking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048000" y="1295400"/>
              <a:ext cx="1066800" cy="10291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Content Mgmt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3400" y="1295400"/>
              <a:ext cx="1066800" cy="102919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Document Mgmt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2514600"/>
              <a:ext cx="1066800" cy="102919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Project Mgmt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048000" y="2514600"/>
              <a:ext cx="1066800" cy="1029195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Risk Mgmt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343400" y="2514600"/>
              <a:ext cx="1066800" cy="10291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Purchase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To Pay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1295400"/>
              <a:ext cx="1066800" cy="10291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Notes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638800" y="2514600"/>
              <a:ext cx="1066800" cy="1029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Planning &amp; Budgeting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752600" y="3733800"/>
              <a:ext cx="1066800" cy="102919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Accounting for Asset Retirement Obligations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048000" y="3733800"/>
              <a:ext cx="1066800" cy="1029195"/>
            </a:xfrm>
            <a:prstGeom prst="ellipse">
              <a:avLst/>
            </a:prstGeom>
            <a:solidFill>
              <a:srgbClr val="CFA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Spend Mgmt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638800" y="3733800"/>
              <a:ext cx="1066800" cy="10291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Compliance Management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934200" y="3733800"/>
              <a:ext cx="1066800" cy="102919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Supplier Mgmt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752600" y="4953000"/>
              <a:ext cx="1066800" cy="1029195"/>
            </a:xfrm>
            <a:prstGeom prst="ellipse">
              <a:avLst/>
            </a:prstGeom>
            <a:solidFill>
              <a:srgbClr val="0088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Reporting &amp; Analytics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0" y="4953000"/>
              <a:ext cx="1066800" cy="10291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Dashboards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343400" y="4953000"/>
              <a:ext cx="1066800" cy="1029195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Mobile Devices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934200" y="1295400"/>
              <a:ext cx="1066800" cy="102919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Agreements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934200" y="2514600"/>
              <a:ext cx="1066800" cy="1029195"/>
              <a:chOff x="6934200" y="2514600"/>
              <a:chExt cx="1066800" cy="10291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934200" y="2514600"/>
                <a:ext cx="1066800" cy="10291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934200" y="2743200"/>
                <a:ext cx="106680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Accounting  for Environmental Liabilities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43400" y="3733800"/>
              <a:ext cx="1066800" cy="1029195"/>
              <a:chOff x="4343400" y="3733800"/>
              <a:chExt cx="1066800" cy="10291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343400" y="3733800"/>
                <a:ext cx="1066800" cy="102919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43400" y="3962400"/>
                <a:ext cx="106680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Environmental Data Management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536311" y="4953000"/>
              <a:ext cx="1143000" cy="1029195"/>
              <a:chOff x="5536311" y="4953000"/>
              <a:chExt cx="1143000" cy="102919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600700" y="4953000"/>
                <a:ext cx="1066800" cy="102919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36311" y="5329096"/>
                <a:ext cx="1143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Maps</a:t>
                </a: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645790" y="990600"/>
            <a:ext cx="24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Typical Customer Data Silos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8F4F61-9442-DE40-9760-800C64202361}"/>
              </a:ext>
            </a:extLst>
          </p:cNvPr>
          <p:cNvSpPr/>
          <p:nvPr/>
        </p:nvSpPr>
        <p:spPr>
          <a:xfrm>
            <a:off x="6937332" y="5105399"/>
            <a:ext cx="1066800" cy="10291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Engineering &amp; Institutional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302392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6A1AF-B654-5740-AF26-F6AA1C72933B}"/>
              </a:ext>
            </a:extLst>
          </p:cNvPr>
          <p:cNvSpPr txBox="1"/>
          <p:nvPr/>
        </p:nvSpPr>
        <p:spPr>
          <a:xfrm>
            <a:off x="1981200" y="4038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“Remediation business functions are being empowered by the trend of purpose-built enterprise software that compliments the ERP system”</a:t>
            </a:r>
          </a:p>
        </p:txBody>
      </p:sp>
      <p:sp>
        <p:nvSpPr>
          <p:cNvPr id="5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Subject Matter Expert Software for Remediation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0" y="1371600"/>
            <a:ext cx="6629400" cy="2590800"/>
            <a:chOff x="1524000" y="1371600"/>
            <a:chExt cx="6629400" cy="2590800"/>
          </a:xfrm>
        </p:grpSpPr>
        <p:sp>
          <p:nvSpPr>
            <p:cNvPr id="7" name="Rounded Rectangle 6"/>
            <p:cNvSpPr/>
            <p:nvPr/>
          </p:nvSpPr>
          <p:spPr>
            <a:xfrm>
              <a:off x="2743200" y="1524000"/>
              <a:ext cx="5410200" cy="2286000"/>
            </a:xfrm>
            <a:prstGeom prst="roundRect">
              <a:avLst>
                <a:gd name="adj" fmla="val 8875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D643AE-606C-EE4D-B140-10325C82B14A}"/>
                </a:ext>
              </a:extLst>
            </p:cNvPr>
            <p:cNvSpPr txBox="1"/>
            <p:nvPr/>
          </p:nvSpPr>
          <p:spPr>
            <a:xfrm>
              <a:off x="4191000" y="1828800"/>
              <a:ext cx="3810000" cy="169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/>
                <a:t>COMPLEX RISKS</a:t>
              </a:r>
            </a:p>
            <a:p>
              <a:pPr algn="ctr">
                <a:spcAft>
                  <a:spcPts val="1200"/>
                </a:spcAft>
              </a:pPr>
              <a:r>
                <a:rPr lang="en-US" sz="2800" dirty="0"/>
                <a:t>COMPLEX SERVICES</a:t>
              </a:r>
            </a:p>
            <a:p>
              <a:pPr algn="ctr">
                <a:spcAft>
                  <a:spcPts val="1200"/>
                </a:spcAft>
              </a:pPr>
              <a:r>
                <a:rPr lang="en-US" sz="2800" dirty="0"/>
                <a:t>COMPLEX ACCOUNTING</a:t>
              </a:r>
            </a:p>
          </p:txBody>
        </p:sp>
        <p:pic>
          <p:nvPicPr>
            <p:cNvPr id="6" name="Picture 5" descr="parent-icon-archiving-risk-compliance-368x327.png"/>
            <p:cNvPicPr>
              <a:picLocks noChangeAspect="1"/>
            </p:cNvPicPr>
            <p:nvPr/>
          </p:nvPicPr>
          <p:blipFill>
            <a:blip r:embed="rId2" cstate="print"/>
            <a:srcRect l="9143" t="11429" r="8571" b="10857"/>
            <a:stretch>
              <a:fillRect/>
            </a:stretch>
          </p:blipFill>
          <p:spPr>
            <a:xfrm>
              <a:off x="1524000" y="1371600"/>
              <a:ext cx="2743200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00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773A0-1FBA-134F-97F7-D302B242EE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12" y="1219200"/>
            <a:ext cx="8158140" cy="398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Embedded BI/Analytics</a:t>
            </a:r>
          </a:p>
        </p:txBody>
      </p:sp>
    </p:spTree>
    <p:extLst>
      <p:ext uri="{BB962C8B-B14F-4D97-AF65-F5344CB8AC3E}">
        <p14:creationId xmlns:p14="http://schemas.microsoft.com/office/powerpoint/2010/main" val="276424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919437" cy="3966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Customer Designed Dashboards</a:t>
            </a:r>
          </a:p>
        </p:txBody>
      </p:sp>
    </p:spTree>
    <p:extLst>
      <p:ext uri="{BB962C8B-B14F-4D97-AF65-F5344CB8AC3E}">
        <p14:creationId xmlns:p14="http://schemas.microsoft.com/office/powerpoint/2010/main" val="2584043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Ownership vs Possession</a:t>
            </a:r>
          </a:p>
        </p:txBody>
      </p:sp>
    </p:spTree>
    <p:extLst>
      <p:ext uri="{BB962C8B-B14F-4D97-AF65-F5344CB8AC3E}">
        <p14:creationId xmlns:p14="http://schemas.microsoft.com/office/powerpoint/2010/main" val="252644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 176"/>
          <p:cNvSpPr/>
          <p:nvPr/>
        </p:nvSpPr>
        <p:spPr>
          <a:xfrm>
            <a:off x="990600" y="762000"/>
            <a:ext cx="7924800" cy="5486400"/>
          </a:xfrm>
          <a:prstGeom prst="roundRect">
            <a:avLst>
              <a:gd name="adj" fmla="val 5465"/>
            </a:avLst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Data Architecture Models</a:t>
            </a:r>
          </a:p>
        </p:txBody>
      </p:sp>
      <p:grpSp>
        <p:nvGrpSpPr>
          <p:cNvPr id="194" name="Group 193"/>
          <p:cNvGrpSpPr/>
          <p:nvPr/>
        </p:nvGrpSpPr>
        <p:grpSpPr>
          <a:xfrm>
            <a:off x="1219200" y="819150"/>
            <a:ext cx="7467599" cy="466725"/>
            <a:chOff x="1219200" y="819150"/>
            <a:chExt cx="7467599" cy="466725"/>
          </a:xfrm>
        </p:grpSpPr>
        <p:sp>
          <p:nvSpPr>
            <p:cNvPr id="178" name="Rectangle 177"/>
            <p:cNvSpPr/>
            <p:nvPr/>
          </p:nvSpPr>
          <p:spPr>
            <a:xfrm>
              <a:off x="3048000" y="914400"/>
              <a:ext cx="16002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676400" y="838200"/>
              <a:ext cx="1400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Franklin Gothic Demi Cond" pitchFamily="34" charset="0"/>
                </a:rPr>
                <a:t>Decentralized</a:t>
              </a:r>
            </a:p>
          </p:txBody>
        </p:sp>
        <p:sp>
          <p:nvSpPr>
            <p:cNvPr id="180" name="Left Arrow 179"/>
            <p:cNvSpPr/>
            <p:nvPr/>
          </p:nvSpPr>
          <p:spPr>
            <a:xfrm>
              <a:off x="1219200" y="819150"/>
              <a:ext cx="504825" cy="457200"/>
            </a:xfrm>
            <a:prstGeom prst="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648200" y="83820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Franklin Gothic Demi Cond" pitchFamily="34" charset="0"/>
                </a:rPr>
                <a:t>Hybrid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10200" y="914400"/>
              <a:ext cx="16002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010400" y="838200"/>
              <a:ext cx="1090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Franklin Gothic Demi Cond" pitchFamily="34" charset="0"/>
                </a:rPr>
                <a:t>Enterprise</a:t>
              </a:r>
            </a:p>
          </p:txBody>
        </p:sp>
        <p:sp>
          <p:nvSpPr>
            <p:cNvPr id="184" name="Left Arrow 183"/>
            <p:cNvSpPr/>
            <p:nvPr/>
          </p:nvSpPr>
          <p:spPr>
            <a:xfrm flipH="1">
              <a:off x="8048624" y="828675"/>
              <a:ext cx="638175" cy="457200"/>
            </a:xfrm>
            <a:prstGeom prst="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143000" y="4953000"/>
            <a:ext cx="7620000" cy="1143000"/>
            <a:chOff x="1143000" y="4953000"/>
            <a:chExt cx="7620000" cy="1143000"/>
          </a:xfrm>
        </p:grpSpPr>
        <p:sp>
          <p:nvSpPr>
            <p:cNvPr id="44" name="Rounded Rectangle 43"/>
            <p:cNvSpPr/>
            <p:nvPr/>
          </p:nvSpPr>
          <p:spPr>
            <a:xfrm>
              <a:off x="1143000" y="4953000"/>
              <a:ext cx="7620000" cy="1143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19200" y="5105400"/>
              <a:ext cx="990600" cy="948898"/>
              <a:chOff x="1219200" y="4800600"/>
              <a:chExt cx="990600" cy="948898"/>
            </a:xfrm>
          </p:grpSpPr>
          <p:pic>
            <p:nvPicPr>
              <p:cNvPr id="9" name="Picture 8" descr="server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6667" t="12500" r="16667" b="12500"/>
              <a:stretch>
                <a:fillRect/>
              </a:stretch>
            </p:blipFill>
            <p:spPr>
              <a:xfrm>
                <a:off x="1511300" y="4800600"/>
                <a:ext cx="406400" cy="4572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219200" y="5334000"/>
                <a:ext cx="9906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Central Data Repository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362200" y="5090803"/>
              <a:ext cx="990600" cy="801913"/>
              <a:chOff x="2362200" y="4786003"/>
              <a:chExt cx="990600" cy="801913"/>
            </a:xfrm>
          </p:grpSpPr>
          <p:pic>
            <p:nvPicPr>
              <p:cNvPr id="10" name="Picture 9" descr="user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2000" t="12000" r="12000" b="12000"/>
              <a:stretch>
                <a:fillRect/>
              </a:stretch>
            </p:blipFill>
            <p:spPr>
              <a:xfrm>
                <a:off x="2590800" y="4786003"/>
                <a:ext cx="533400" cy="5334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362200" y="5334000"/>
                <a:ext cx="990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Administrators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276600" y="5055177"/>
              <a:ext cx="990600" cy="999121"/>
              <a:chOff x="3276600" y="4750377"/>
              <a:chExt cx="990600" cy="999121"/>
            </a:xfrm>
          </p:grpSpPr>
          <p:pic>
            <p:nvPicPr>
              <p:cNvPr id="11" name="Picture 10" descr="icon-user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05200" y="4750377"/>
                <a:ext cx="533400" cy="5334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276600" y="5334000"/>
                <a:ext cx="9906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Responsible Party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191000" y="5093277"/>
              <a:ext cx="990600" cy="799439"/>
              <a:chOff x="4191000" y="4788477"/>
              <a:chExt cx="990600" cy="799439"/>
            </a:xfrm>
          </p:grpSpPr>
          <p:pic>
            <p:nvPicPr>
              <p:cNvPr id="8" name="Picture 7" descr="laboratory-logo-icon-65057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57700" y="478847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91000" y="5334000"/>
                <a:ext cx="990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Laboratory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05400" y="5055177"/>
              <a:ext cx="990600" cy="837539"/>
              <a:chOff x="5105400" y="4750377"/>
              <a:chExt cx="990600" cy="837539"/>
            </a:xfrm>
          </p:grpSpPr>
          <p:pic>
            <p:nvPicPr>
              <p:cNvPr id="6" name="Picture 5" descr="black-white-metro-administrator-icon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34000" y="4750377"/>
                <a:ext cx="533400" cy="5334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105400" y="5334000"/>
                <a:ext cx="990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Consultants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781800" y="5067300"/>
              <a:ext cx="990600" cy="910798"/>
              <a:chOff x="6781800" y="4762500"/>
              <a:chExt cx="990600" cy="910798"/>
            </a:xfrm>
          </p:grpSpPr>
          <p:pic>
            <p:nvPicPr>
              <p:cNvPr id="5" name="Picture 4" descr="27825.png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500" r="22500"/>
              <a:stretch>
                <a:fillRect/>
              </a:stretch>
            </p:blipFill>
            <p:spPr>
              <a:xfrm>
                <a:off x="7010400" y="4762500"/>
                <a:ext cx="533400" cy="50915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781800" y="5257800"/>
                <a:ext cx="9906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Internal Customers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696200" y="5074227"/>
              <a:ext cx="990600" cy="903871"/>
              <a:chOff x="7696200" y="4769427"/>
              <a:chExt cx="990600" cy="903871"/>
            </a:xfrm>
          </p:grpSpPr>
          <p:pic>
            <p:nvPicPr>
              <p:cNvPr id="7" name="Picture 6" descr="conatc-200x200.png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8000" t="4000" r="8000" b="4000"/>
              <a:stretch>
                <a:fillRect/>
              </a:stretch>
            </p:blipFill>
            <p:spPr>
              <a:xfrm>
                <a:off x="7965385" y="4769427"/>
                <a:ext cx="452230" cy="4953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696200" y="5257800"/>
                <a:ext cx="9906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Other Specialists</a:t>
                </a: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5943600" y="5057249"/>
              <a:ext cx="990600" cy="835467"/>
              <a:chOff x="5943600" y="5057249"/>
              <a:chExt cx="990600" cy="8354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943600" y="5638800"/>
                <a:ext cx="990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Contractors</a:t>
                </a:r>
              </a:p>
            </p:txBody>
          </p:sp>
          <p:pic>
            <p:nvPicPr>
              <p:cNvPr id="185" name="Picture 184" descr="contractor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87667" y="5057249"/>
                <a:ext cx="323697" cy="569395"/>
              </a:xfrm>
              <a:prstGeom prst="rect">
                <a:avLst/>
              </a:prstGeom>
            </p:spPr>
          </p:pic>
        </p:grpSp>
      </p:grpSp>
      <p:grpSp>
        <p:nvGrpSpPr>
          <p:cNvPr id="192" name="Group 191"/>
          <p:cNvGrpSpPr/>
          <p:nvPr/>
        </p:nvGrpSpPr>
        <p:grpSpPr>
          <a:xfrm>
            <a:off x="3886200" y="1219200"/>
            <a:ext cx="2107018" cy="3528237"/>
            <a:chOff x="3886200" y="1219200"/>
            <a:chExt cx="2107018" cy="3528237"/>
          </a:xfrm>
        </p:grpSpPr>
        <p:grpSp>
          <p:nvGrpSpPr>
            <p:cNvPr id="64" name="Group 63"/>
            <p:cNvGrpSpPr/>
            <p:nvPr/>
          </p:nvGrpSpPr>
          <p:grpSpPr>
            <a:xfrm>
              <a:off x="3886200" y="1295400"/>
              <a:ext cx="685800" cy="685800"/>
              <a:chOff x="3886200" y="1066800"/>
              <a:chExt cx="685800" cy="685800"/>
            </a:xfrm>
          </p:grpSpPr>
          <p:pic>
            <p:nvPicPr>
              <p:cNvPr id="30" name="Picture 29" descr="server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6667" t="12500" r="16667" b="12500"/>
              <a:stretch>
                <a:fillRect/>
              </a:stretch>
            </p:blipFill>
            <p:spPr>
              <a:xfrm>
                <a:off x="4025900" y="1181100"/>
                <a:ext cx="406400" cy="457200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3886200" y="1066800"/>
                <a:ext cx="685800" cy="685800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886200" y="2286000"/>
              <a:ext cx="685800" cy="685800"/>
              <a:chOff x="3886200" y="2057400"/>
              <a:chExt cx="685800" cy="685800"/>
            </a:xfrm>
          </p:grpSpPr>
          <p:pic>
            <p:nvPicPr>
              <p:cNvPr id="34" name="Picture 33" descr="user.png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2000" t="12000" r="12000" b="12000"/>
              <a:stretch>
                <a:fillRect/>
              </a:stretch>
            </p:blipFill>
            <p:spPr>
              <a:xfrm>
                <a:off x="4000500" y="217170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5" name="Oval 34"/>
              <p:cNvSpPr/>
              <p:nvPr/>
            </p:nvSpPr>
            <p:spPr>
              <a:xfrm>
                <a:off x="3886200" y="2057400"/>
                <a:ext cx="685800" cy="685800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 descr="icon-user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17788" y="1318438"/>
              <a:ext cx="457200" cy="457200"/>
            </a:xfrm>
            <a:prstGeom prst="rect">
              <a:avLst/>
            </a:prstGeom>
          </p:spPr>
        </p:pic>
        <p:pic>
          <p:nvPicPr>
            <p:cNvPr id="39" name="Picture 38" descr="laboratory-logo-icon-65057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17788" y="1871234"/>
              <a:ext cx="457200" cy="457200"/>
            </a:xfrm>
            <a:prstGeom prst="rect">
              <a:avLst/>
            </a:prstGeom>
          </p:spPr>
        </p:pic>
        <p:pic>
          <p:nvPicPr>
            <p:cNvPr id="40" name="Picture 39" descr="black-white-metro-administrator-icon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17788" y="2424030"/>
              <a:ext cx="457200" cy="457200"/>
            </a:xfrm>
            <a:prstGeom prst="rect">
              <a:avLst/>
            </a:prstGeom>
          </p:spPr>
        </p:pic>
        <p:pic>
          <p:nvPicPr>
            <p:cNvPr id="41" name="Picture 40" descr="conatc-200x200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8000" t="4000" r="8000" b="4000"/>
            <a:stretch>
              <a:fillRect/>
            </a:stretch>
          </p:blipFill>
          <p:spPr>
            <a:xfrm>
              <a:off x="5437667" y="2976826"/>
              <a:ext cx="417443" cy="457200"/>
            </a:xfrm>
            <a:prstGeom prst="rect">
              <a:avLst/>
            </a:prstGeom>
          </p:spPr>
        </p:pic>
        <p:pic>
          <p:nvPicPr>
            <p:cNvPr id="42" name="Picture 41" descr="27825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500" r="22500"/>
            <a:stretch>
              <a:fillRect/>
            </a:stretch>
          </p:blipFill>
          <p:spPr>
            <a:xfrm>
              <a:off x="5417788" y="3529622"/>
              <a:ext cx="457200" cy="436419"/>
            </a:xfrm>
            <a:prstGeom prst="rect">
              <a:avLst/>
            </a:prstGeom>
          </p:spPr>
        </p:pic>
        <p:sp>
          <p:nvSpPr>
            <p:cNvPr id="45" name="Rounded Rectangle 44"/>
            <p:cNvSpPr/>
            <p:nvPr/>
          </p:nvSpPr>
          <p:spPr>
            <a:xfrm>
              <a:off x="5334000" y="1219200"/>
              <a:ext cx="659218" cy="3528237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4511675" y="1676402"/>
              <a:ext cx="898525" cy="650873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4594225" y="2209801"/>
              <a:ext cx="815975" cy="25717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endCxn id="40" idx="1"/>
            </p:cNvCxnSpPr>
            <p:nvPr/>
          </p:nvCxnSpPr>
          <p:spPr>
            <a:xfrm>
              <a:off x="4629150" y="2641600"/>
              <a:ext cx="788638" cy="1103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endCxn id="41" idx="1"/>
            </p:cNvCxnSpPr>
            <p:nvPr/>
          </p:nvCxnSpPr>
          <p:spPr>
            <a:xfrm>
              <a:off x="4616450" y="2832100"/>
              <a:ext cx="821217" cy="373326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514850" y="2927350"/>
              <a:ext cx="870610" cy="81040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414652" y="2994561"/>
              <a:ext cx="1012371" cy="1390403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4229100" y="1990725"/>
              <a:ext cx="14176" cy="30480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186" descr="contractor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86400" y="4061039"/>
              <a:ext cx="323697" cy="569395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77000" y="1905000"/>
            <a:ext cx="2171466" cy="2057400"/>
            <a:chOff x="6515334" y="1676400"/>
            <a:chExt cx="2171466" cy="2057400"/>
          </a:xfrm>
        </p:grpSpPr>
        <p:grpSp>
          <p:nvGrpSpPr>
            <p:cNvPr id="63" name="Group 62"/>
            <p:cNvGrpSpPr/>
            <p:nvPr/>
          </p:nvGrpSpPr>
          <p:grpSpPr>
            <a:xfrm>
              <a:off x="7239000" y="2362200"/>
              <a:ext cx="685800" cy="685800"/>
              <a:chOff x="7239000" y="2133600"/>
              <a:chExt cx="685800" cy="685800"/>
            </a:xfrm>
          </p:grpSpPr>
          <p:pic>
            <p:nvPicPr>
              <p:cNvPr id="31" name="Picture 30" descr="server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6667" t="12500" r="16667" b="12500"/>
              <a:stretch>
                <a:fillRect/>
              </a:stretch>
            </p:blipFill>
            <p:spPr>
              <a:xfrm>
                <a:off x="7378700" y="2247900"/>
                <a:ext cx="406400" cy="457200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7239000" y="2133600"/>
                <a:ext cx="685800" cy="685800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6" name="Picture 55" descr="icon-user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34200" y="1676400"/>
              <a:ext cx="457200" cy="457200"/>
            </a:xfrm>
            <a:prstGeom prst="rect">
              <a:avLst/>
            </a:prstGeom>
          </p:spPr>
        </p:pic>
        <p:pic>
          <p:nvPicPr>
            <p:cNvPr id="57" name="Picture 56" descr="laboratory-logo-icon-65057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72400" y="1676400"/>
              <a:ext cx="457200" cy="457200"/>
            </a:xfrm>
            <a:prstGeom prst="rect">
              <a:avLst/>
            </a:prstGeom>
          </p:spPr>
        </p:pic>
        <p:pic>
          <p:nvPicPr>
            <p:cNvPr id="58" name="Picture 57" descr="black-white-metro-administrator-icon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29600" y="2514600"/>
              <a:ext cx="457200" cy="457200"/>
            </a:xfrm>
            <a:prstGeom prst="rect">
              <a:avLst/>
            </a:prstGeom>
          </p:spPr>
        </p:pic>
        <p:pic>
          <p:nvPicPr>
            <p:cNvPr id="59" name="Picture 58" descr="conatc-200x200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8000" t="4000" r="8000" b="4000"/>
            <a:stretch>
              <a:fillRect/>
            </a:stretch>
          </p:blipFill>
          <p:spPr>
            <a:xfrm>
              <a:off x="7772400" y="3276600"/>
              <a:ext cx="417443" cy="457200"/>
            </a:xfrm>
            <a:prstGeom prst="rect">
              <a:avLst/>
            </a:prstGeom>
          </p:spPr>
        </p:pic>
        <p:pic>
          <p:nvPicPr>
            <p:cNvPr id="60" name="Picture 59" descr="27825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500" r="22500"/>
            <a:stretch>
              <a:fillRect/>
            </a:stretch>
          </p:blipFill>
          <p:spPr>
            <a:xfrm>
              <a:off x="6896242" y="3227311"/>
              <a:ext cx="457200" cy="436419"/>
            </a:xfrm>
            <a:prstGeom prst="rect">
              <a:avLst/>
            </a:prstGeom>
          </p:spPr>
        </p:pic>
        <p:cxnSp>
          <p:nvCxnSpPr>
            <p:cNvPr id="132" name="Straight Connector 131"/>
            <p:cNvCxnSpPr/>
            <p:nvPr/>
          </p:nvCxnSpPr>
          <p:spPr>
            <a:xfrm>
              <a:off x="7254077" y="2138082"/>
              <a:ext cx="118834" cy="21085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797521" y="2178817"/>
              <a:ext cx="115556" cy="18505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978526" y="2704114"/>
              <a:ext cx="262096" cy="167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909252" y="2713929"/>
              <a:ext cx="262096" cy="167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7256668" y="3091695"/>
              <a:ext cx="115556" cy="18505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772400" y="3070819"/>
              <a:ext cx="118834" cy="21085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8" name="Picture 187" descr="contractor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15334" y="2373420"/>
              <a:ext cx="323697" cy="569395"/>
            </a:xfrm>
            <a:prstGeom prst="rect">
              <a:avLst/>
            </a:prstGeom>
          </p:spPr>
        </p:pic>
      </p:grpSp>
      <p:grpSp>
        <p:nvGrpSpPr>
          <p:cNvPr id="191" name="Group 190"/>
          <p:cNvGrpSpPr/>
          <p:nvPr/>
        </p:nvGrpSpPr>
        <p:grpSpPr>
          <a:xfrm>
            <a:off x="1295400" y="1828800"/>
            <a:ext cx="2130795" cy="2057400"/>
            <a:chOff x="1145805" y="1828800"/>
            <a:chExt cx="2130795" cy="2057400"/>
          </a:xfrm>
        </p:grpSpPr>
        <p:pic>
          <p:nvPicPr>
            <p:cNvPr id="46" name="Picture 45" descr="icon-user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00200" y="1828800"/>
              <a:ext cx="457200" cy="457200"/>
            </a:xfrm>
            <a:prstGeom prst="rect">
              <a:avLst/>
            </a:prstGeom>
          </p:spPr>
        </p:pic>
        <p:pic>
          <p:nvPicPr>
            <p:cNvPr id="47" name="Picture 46" descr="laboratory-logo-icon-65057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38400" y="1905000"/>
              <a:ext cx="457200" cy="457200"/>
            </a:xfrm>
            <a:prstGeom prst="rect">
              <a:avLst/>
            </a:prstGeom>
          </p:spPr>
        </p:pic>
        <p:pic>
          <p:nvPicPr>
            <p:cNvPr id="48" name="Picture 47" descr="black-white-metro-administrator-icon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19400" y="2743200"/>
              <a:ext cx="457200" cy="457200"/>
            </a:xfrm>
            <a:prstGeom prst="rect">
              <a:avLst/>
            </a:prstGeom>
          </p:spPr>
        </p:pic>
        <p:pic>
          <p:nvPicPr>
            <p:cNvPr id="49" name="Picture 48" descr="conatc-200x200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8000" t="4000" r="8000" b="4000"/>
            <a:stretch>
              <a:fillRect/>
            </a:stretch>
          </p:blipFill>
          <p:spPr>
            <a:xfrm>
              <a:off x="2286000" y="3429000"/>
              <a:ext cx="417443" cy="457200"/>
            </a:xfrm>
            <a:prstGeom prst="rect">
              <a:avLst/>
            </a:prstGeom>
          </p:spPr>
        </p:pic>
        <p:pic>
          <p:nvPicPr>
            <p:cNvPr id="50" name="Picture 49" descr="27825.pn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500" r="22500"/>
            <a:stretch>
              <a:fillRect/>
            </a:stretch>
          </p:blipFill>
          <p:spPr>
            <a:xfrm>
              <a:off x="1447800" y="3352800"/>
              <a:ext cx="457200" cy="436419"/>
            </a:xfrm>
            <a:prstGeom prst="rect">
              <a:avLst/>
            </a:prstGeom>
          </p:spPr>
        </p:pic>
        <p:cxnSp>
          <p:nvCxnSpPr>
            <p:cNvPr id="66" name="Straight Connector 65"/>
            <p:cNvCxnSpPr/>
            <p:nvPr/>
          </p:nvCxnSpPr>
          <p:spPr>
            <a:xfrm flipV="1">
              <a:off x="1807535" y="2438401"/>
              <a:ext cx="707065" cy="937436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524000" y="2895600"/>
              <a:ext cx="1293628" cy="23037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889760" y="2362200"/>
              <a:ext cx="546868" cy="102249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350335" y="3163186"/>
              <a:ext cx="148856" cy="22328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928037" y="3721396"/>
              <a:ext cx="308344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658140" y="3290778"/>
              <a:ext cx="318976" cy="29771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2806995" y="2397642"/>
              <a:ext cx="189615" cy="297711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094614" y="2135373"/>
              <a:ext cx="396950" cy="1771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1399954" y="2262964"/>
              <a:ext cx="216196" cy="2108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743740" y="2371060"/>
              <a:ext cx="14176" cy="94098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628014" y="2456120"/>
              <a:ext cx="14176" cy="94098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478280" y="3093720"/>
              <a:ext cx="842010" cy="44958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493520" y="2373630"/>
              <a:ext cx="979170" cy="25146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931670" y="3188970"/>
              <a:ext cx="891540" cy="33147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992630" y="2286000"/>
              <a:ext cx="899160" cy="54483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9" name="Picture 188" descr="contractor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45805" y="2519275"/>
              <a:ext cx="323697" cy="569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99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838200" y="10668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Data ownership &amp; stewardship falls under data governance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Enterprise technologies are “game changers” in this space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Uniform data design and structures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Establish end-to-end standards </a:t>
            </a:r>
            <a:r>
              <a:rPr lang="en-US" i="1" dirty="0"/>
              <a:t>(capture-maintenance-synthesis-usage-publication-archival-purging)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Enforce data quality and completeness </a:t>
            </a:r>
            <a:r>
              <a:rPr lang="en-US" i="1" dirty="0"/>
              <a:t>(error proofing)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Analytics ready data </a:t>
            </a:r>
            <a:r>
              <a:rPr lang="en-US" b="1" i="1" dirty="0"/>
              <a:t>(with decentralized/hybrid models, data analysts spend 80% of their time preparing data and only 20% analyzing it)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Data access, privacy, security, and business continuity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Data possession reduces the impact of employee turnover and supplier switching </a:t>
            </a:r>
            <a:r>
              <a:rPr lang="en-US" i="1" dirty="0"/>
              <a:t>(consider the aging workforce)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11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958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30480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Hybridization of Business 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1213292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Definition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1066800" y="2057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Smartly designed technology finds the connections between separate processes, joins them, and delivers a unified “super process” with real-time feedback to the user.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1005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29"/>
          <p:cNvSpPr txBox="1">
            <a:spLocks noChangeArrowheads="1"/>
          </p:cNvSpPr>
          <p:nvPr/>
        </p:nvSpPr>
        <p:spPr bwMode="auto">
          <a:xfrm>
            <a:off x="685800" y="1524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Environmental Reserve &amp; Spend Management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66800" y="838200"/>
            <a:ext cx="7772400" cy="4267200"/>
            <a:chOff x="990600" y="1524000"/>
            <a:chExt cx="7772400" cy="4267200"/>
          </a:xfrm>
        </p:grpSpPr>
        <p:sp>
          <p:nvSpPr>
            <p:cNvPr id="3" name="Rectangle 2"/>
            <p:cNvSpPr/>
            <p:nvPr/>
          </p:nvSpPr>
          <p:spPr bwMode="auto">
            <a:xfrm>
              <a:off x="990600" y="2057400"/>
              <a:ext cx="1371600" cy="838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Planning &amp; Budgeting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(Reserve Mgmt)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048000" y="2057400"/>
              <a:ext cx="1371600" cy="838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Vendor Proposals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105400" y="2057400"/>
              <a:ext cx="1371600" cy="838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Purchases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162800" y="2057400"/>
              <a:ext cx="1371600" cy="838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Invoices &amp; Recovery</a:t>
              </a:r>
            </a:p>
          </p:txBody>
        </p:sp>
        <p:sp>
          <p:nvSpPr>
            <p:cNvPr id="7" name="Flowchart: Predefined Process 8"/>
            <p:cNvSpPr/>
            <p:nvPr/>
          </p:nvSpPr>
          <p:spPr bwMode="auto">
            <a:xfrm>
              <a:off x="2971800" y="3505200"/>
              <a:ext cx="1524000" cy="838200"/>
            </a:xfrm>
            <a:prstGeom prst="flowChartPredefinedProcess">
              <a:avLst/>
            </a:prstGeom>
            <a:solidFill>
              <a:srgbClr val="BFBF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Commitments can’t Exceed Plan Balance</a:t>
              </a:r>
            </a:p>
          </p:txBody>
        </p:sp>
        <p:sp>
          <p:nvSpPr>
            <p:cNvPr id="8" name="Flowchart: Predefined Process 9"/>
            <p:cNvSpPr/>
            <p:nvPr/>
          </p:nvSpPr>
          <p:spPr bwMode="auto">
            <a:xfrm>
              <a:off x="7086600" y="3505200"/>
              <a:ext cx="1524000" cy="838200"/>
            </a:xfrm>
            <a:prstGeom prst="flowChartPredefinedProcess">
              <a:avLst/>
            </a:prstGeom>
            <a:solidFill>
              <a:srgbClr val="BFBF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Spend can’t Exceed Commitments</a:t>
              </a:r>
            </a:p>
          </p:txBody>
        </p:sp>
        <p:sp>
          <p:nvSpPr>
            <p:cNvPr id="9" name="Flowchart: Process 10"/>
            <p:cNvSpPr/>
            <p:nvPr/>
          </p:nvSpPr>
          <p:spPr bwMode="auto">
            <a:xfrm>
              <a:off x="990600" y="4572000"/>
              <a:ext cx="7620000" cy="1219200"/>
            </a:xfrm>
            <a:prstGeom prst="flowChartProcess">
              <a:avLst/>
            </a:prstGeom>
            <a:solidFill>
              <a:srgbClr val="BCFFDB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257800" y="4589463"/>
              <a:ext cx="3276600" cy="1184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b="1" dirty="0"/>
                <a:t>LEVEL  1  – “Phase”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1400" b="1" dirty="0"/>
                <a:t>LEVEL  2 </a:t>
              </a:r>
              <a:r>
                <a:rPr lang="en-US" sz="1400" dirty="0"/>
                <a:t>(optional)</a:t>
              </a:r>
              <a:r>
                <a:rPr lang="en-US" sz="1400" b="1" dirty="0"/>
                <a:t>  – “Activity”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1400" b="1" dirty="0"/>
                <a:t>LEVEL  3 </a:t>
              </a:r>
              <a:r>
                <a:rPr lang="en-US" sz="1400" dirty="0"/>
                <a:t>(optional)</a:t>
              </a:r>
              <a:r>
                <a:rPr lang="en-US" sz="1400" b="1" dirty="0"/>
                <a:t>  – “Element”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1400" b="1" dirty="0"/>
                <a:t>LEVEL  4 </a:t>
              </a:r>
              <a:r>
                <a:rPr lang="en-US" sz="1400" dirty="0"/>
                <a:t>(optional)</a:t>
              </a:r>
              <a:r>
                <a:rPr lang="en-US" sz="1400" b="1" dirty="0"/>
                <a:t>  – “Component”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219200" y="4876800"/>
              <a:ext cx="3810000" cy="58477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WORK BREAKDOWN STRUCTURE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Common thread across all processes</a:t>
              </a:r>
            </a:p>
          </p:txBody>
        </p:sp>
        <p:cxnSp>
          <p:nvCxnSpPr>
            <p:cNvPr id="12" name="Straight Arrow Connector 11"/>
            <p:cNvCxnSpPr>
              <a:stCxn id="3" idx="3"/>
              <a:endCxn id="4" idx="1"/>
            </p:cNvCxnSpPr>
            <p:nvPr/>
          </p:nvCxnSpPr>
          <p:spPr bwMode="auto">
            <a:xfrm>
              <a:off x="2362200" y="24765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rot="5400000">
              <a:off x="7544594" y="31996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9600" y="25146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6477000" y="25146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33"/>
            <p:cNvCxnSpPr>
              <a:stCxn id="8" idx="1"/>
            </p:cNvCxnSpPr>
            <p:nvPr/>
          </p:nvCxnSpPr>
          <p:spPr bwMode="auto">
            <a:xfrm rot="10800000">
              <a:off x="6096000" y="2895600"/>
              <a:ext cx="990600" cy="1028700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endCxn id="7" idx="3"/>
            </p:cNvCxnSpPr>
            <p:nvPr/>
          </p:nvCxnSpPr>
          <p:spPr bwMode="auto">
            <a:xfrm rot="10800000" flipV="1">
              <a:off x="4495800" y="2895600"/>
              <a:ext cx="1143000" cy="1028700"/>
            </a:xfrm>
            <a:prstGeom prst="bentConnector3">
              <a:avLst>
                <a:gd name="adj1" fmla="val 0"/>
              </a:avLst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40"/>
            <p:cNvCxnSpPr>
              <a:stCxn id="7" idx="1"/>
              <a:endCxn id="3" idx="2"/>
            </p:cNvCxnSpPr>
            <p:nvPr/>
          </p:nvCxnSpPr>
          <p:spPr bwMode="auto">
            <a:xfrm rot="10800000">
              <a:off x="1676400" y="2895600"/>
              <a:ext cx="1295400" cy="1028700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62200" y="1524000"/>
              <a:ext cx="48767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Finance “Super” Process with Reserve Accounting</a:t>
              </a:r>
            </a:p>
          </p:txBody>
        </p:sp>
        <p:sp>
          <p:nvSpPr>
            <p:cNvPr id="21" name="Heptagon 20"/>
            <p:cNvSpPr/>
            <p:nvPr/>
          </p:nvSpPr>
          <p:spPr>
            <a:xfrm>
              <a:off x="4800600" y="4572000"/>
              <a:ext cx="381000" cy="381000"/>
            </a:xfrm>
            <a:prstGeom prst="heptag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" name="Heptagon 21"/>
            <p:cNvSpPr/>
            <p:nvPr/>
          </p:nvSpPr>
          <p:spPr>
            <a:xfrm>
              <a:off x="4343400" y="3200400"/>
              <a:ext cx="381000" cy="381000"/>
            </a:xfrm>
            <a:prstGeom prst="heptag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3" name="Heptagon 22"/>
            <p:cNvSpPr/>
            <p:nvPr/>
          </p:nvSpPr>
          <p:spPr>
            <a:xfrm>
              <a:off x="8382000" y="3200400"/>
              <a:ext cx="381000" cy="381000"/>
            </a:xfrm>
            <a:prstGeom prst="heptag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26" name="Heptagon 25"/>
          <p:cNvSpPr/>
          <p:nvPr/>
        </p:nvSpPr>
        <p:spPr>
          <a:xfrm>
            <a:off x="8382000" y="1828800"/>
            <a:ext cx="381000" cy="381000"/>
          </a:xfrm>
          <a:prstGeom prst="heptag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Heptagon 26"/>
          <p:cNvSpPr/>
          <p:nvPr/>
        </p:nvSpPr>
        <p:spPr>
          <a:xfrm>
            <a:off x="4267200" y="1828800"/>
            <a:ext cx="381000" cy="381000"/>
          </a:xfrm>
          <a:prstGeom prst="heptag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Flowchart: Process 10">
            <a:extLst>
              <a:ext uri="{FF2B5EF4-FFF2-40B4-BE49-F238E27FC236}">
                <a16:creationId xmlns:a16="http://schemas.microsoft.com/office/drawing/2014/main" id="{7D0863E1-6C4A-484F-923B-3242B144B017}"/>
              </a:ext>
            </a:extLst>
          </p:cNvPr>
          <p:cNvSpPr/>
          <p:nvPr/>
        </p:nvSpPr>
        <p:spPr bwMode="auto">
          <a:xfrm>
            <a:off x="1066799" y="5143499"/>
            <a:ext cx="7620000" cy="1028701"/>
          </a:xfrm>
          <a:prstGeom prst="flowChartProcess">
            <a:avLst/>
          </a:prstGeom>
          <a:solidFill>
            <a:srgbClr val="BCFFD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EA6F30-A1EE-334F-869F-71E09CE785B4}"/>
              </a:ext>
            </a:extLst>
          </p:cNvPr>
          <p:cNvSpPr txBox="1"/>
          <p:nvPr/>
        </p:nvSpPr>
        <p:spPr bwMode="auto">
          <a:xfrm>
            <a:off x="5334000" y="5211573"/>
            <a:ext cx="27286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b="1" dirty="0"/>
              <a:t>Reserve Balance 	$250,750</a:t>
            </a:r>
          </a:p>
          <a:p>
            <a:pPr>
              <a:spcAft>
                <a:spcPts val="600"/>
              </a:spcAft>
              <a:defRPr/>
            </a:pPr>
            <a:r>
              <a:rPr lang="en-US" sz="1400" b="1" dirty="0"/>
              <a:t>Open Commitments	$175,400</a:t>
            </a:r>
          </a:p>
          <a:p>
            <a:pPr>
              <a:spcAft>
                <a:spcPts val="600"/>
              </a:spcAft>
              <a:defRPr/>
            </a:pPr>
            <a:r>
              <a:rPr lang="en-US" sz="1400" b="1" dirty="0"/>
              <a:t>Available to Commit	  $75,350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5F5F3DDB-9152-834A-A85D-EF5844B2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57" y="5490745"/>
            <a:ext cx="3810000" cy="338554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Automated Reserve Accounting</a:t>
            </a:r>
          </a:p>
        </p:txBody>
      </p:sp>
    </p:spTree>
    <p:extLst>
      <p:ext uri="{BB962C8B-B14F-4D97-AF65-F5344CB8AC3E}">
        <p14:creationId xmlns:p14="http://schemas.microsoft.com/office/powerpoint/2010/main" val="148815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Our Customers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457200"/>
            <a:ext cx="7772400" cy="5943600"/>
            <a:chOff x="990600" y="457200"/>
            <a:chExt cx="7772400" cy="5943600"/>
          </a:xfrm>
        </p:grpSpPr>
        <p:sp>
          <p:nvSpPr>
            <p:cNvPr id="4" name="Oval 3"/>
            <p:cNvSpPr/>
            <p:nvPr/>
          </p:nvSpPr>
          <p:spPr>
            <a:xfrm>
              <a:off x="990600" y="457200"/>
              <a:ext cx="7772400" cy="5943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7 Eleven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1600200"/>
              <a:ext cx="550295" cy="533400"/>
            </a:xfrm>
            <a:prstGeom prst="rect">
              <a:avLst/>
            </a:prstGeom>
          </p:spPr>
        </p:pic>
        <p:pic>
          <p:nvPicPr>
            <p:cNvPr id="6" name="Picture 5" descr="Ashland Logo.jpg"/>
            <p:cNvPicPr>
              <a:picLocks noChangeAspect="1"/>
            </p:cNvPicPr>
            <p:nvPr/>
          </p:nvPicPr>
          <p:blipFill>
            <a:blip r:embed="rId3" cstate="print"/>
            <a:srcRect l="7396" t="21429" r="7397" b="21429"/>
            <a:stretch>
              <a:fillRect/>
            </a:stretch>
          </p:blipFill>
          <p:spPr>
            <a:xfrm>
              <a:off x="3124200" y="1066800"/>
              <a:ext cx="1219200" cy="406400"/>
            </a:xfrm>
            <a:prstGeom prst="rect">
              <a:avLst/>
            </a:prstGeom>
          </p:spPr>
        </p:pic>
        <p:pic>
          <p:nvPicPr>
            <p:cNvPr id="7" name="Picture 6" descr="BP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0" y="762000"/>
              <a:ext cx="689966" cy="838200"/>
            </a:xfrm>
            <a:prstGeom prst="rect">
              <a:avLst/>
            </a:prstGeom>
          </p:spPr>
        </p:pic>
        <p:pic>
          <p:nvPicPr>
            <p:cNvPr id="8" name="Picture 7" descr="Celanese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1219200"/>
              <a:ext cx="1571626" cy="304800"/>
            </a:xfrm>
            <a:prstGeom prst="rect">
              <a:avLst/>
            </a:prstGeom>
          </p:spPr>
        </p:pic>
        <p:pic>
          <p:nvPicPr>
            <p:cNvPr id="9" name="Picture 8" descr="Chemours 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3124200"/>
              <a:ext cx="1295400" cy="416139"/>
            </a:xfrm>
            <a:prstGeom prst="rect">
              <a:avLst/>
            </a:prstGeom>
          </p:spPr>
        </p:pic>
        <p:pic>
          <p:nvPicPr>
            <p:cNvPr id="10" name="Picture 9" descr="CN 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0" y="4572000"/>
              <a:ext cx="914400" cy="354330"/>
            </a:xfrm>
            <a:prstGeom prst="rect">
              <a:avLst/>
            </a:prstGeom>
          </p:spPr>
        </p:pic>
        <p:pic>
          <p:nvPicPr>
            <p:cNvPr id="11" name="Picture 10" descr="ConocoPhillips 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3600" y="2514600"/>
              <a:ext cx="1524000" cy="342521"/>
            </a:xfrm>
            <a:prstGeom prst="rect">
              <a:avLst/>
            </a:prstGeom>
          </p:spPr>
        </p:pic>
        <p:pic>
          <p:nvPicPr>
            <p:cNvPr id="12" name="Picture 11" descr="Defense Logistics Agency 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6200" y="2971800"/>
              <a:ext cx="745263" cy="914400"/>
            </a:xfrm>
            <a:prstGeom prst="rect">
              <a:avLst/>
            </a:prstGeom>
          </p:spPr>
        </p:pic>
        <p:pic>
          <p:nvPicPr>
            <p:cNvPr id="13" name="Picture 12" descr="GeorgiaPacific Logo.png"/>
            <p:cNvPicPr>
              <a:picLocks noChangeAspect="1"/>
            </p:cNvPicPr>
            <p:nvPr/>
          </p:nvPicPr>
          <p:blipFill>
            <a:blip r:embed="rId10" cstate="print"/>
            <a:srcRect l="10000" t="37506" r="10000" b="37506"/>
            <a:stretch>
              <a:fillRect/>
            </a:stretch>
          </p:blipFill>
          <p:spPr>
            <a:xfrm>
              <a:off x="1524000" y="2438400"/>
              <a:ext cx="2194560" cy="457200"/>
            </a:xfrm>
            <a:prstGeom prst="rect">
              <a:avLst/>
            </a:prstGeom>
          </p:spPr>
        </p:pic>
        <p:pic>
          <p:nvPicPr>
            <p:cNvPr id="14" name="Picture 13" descr="NuStar Logo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1400" y="4343400"/>
              <a:ext cx="1506070" cy="533400"/>
            </a:xfrm>
            <a:prstGeom prst="rect">
              <a:avLst/>
            </a:prstGeom>
          </p:spPr>
        </p:pic>
        <p:pic>
          <p:nvPicPr>
            <p:cNvPr id="15" name="Picture 14" descr="PGE Logo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8400" y="5257800"/>
              <a:ext cx="533400" cy="533400"/>
            </a:xfrm>
            <a:prstGeom prst="rect">
              <a:avLst/>
            </a:prstGeom>
          </p:spPr>
        </p:pic>
        <p:pic>
          <p:nvPicPr>
            <p:cNvPr id="16" name="Picture 15" descr="RACER Trust Logo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000" y="3124200"/>
              <a:ext cx="750000" cy="665000"/>
            </a:xfrm>
            <a:prstGeom prst="rect">
              <a:avLst/>
            </a:prstGeom>
          </p:spPr>
        </p:pic>
        <p:pic>
          <p:nvPicPr>
            <p:cNvPr id="17" name="Picture 16" descr="TOTA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00" y="5257800"/>
              <a:ext cx="548640" cy="685800"/>
            </a:xfrm>
            <a:prstGeom prst="rect">
              <a:avLst/>
            </a:prstGeom>
          </p:spPr>
        </p:pic>
        <p:pic>
          <p:nvPicPr>
            <p:cNvPr id="18" name="Picture 17" descr="Travel Centers Logo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410200"/>
              <a:ext cx="838200" cy="553212"/>
            </a:xfrm>
            <a:prstGeom prst="rect">
              <a:avLst/>
            </a:prstGeom>
          </p:spPr>
        </p:pic>
        <p:pic>
          <p:nvPicPr>
            <p:cNvPr id="19" name="Picture 18" descr="Valero Logo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43200" y="3124200"/>
              <a:ext cx="838200" cy="624852"/>
            </a:xfrm>
            <a:prstGeom prst="rect">
              <a:avLst/>
            </a:prstGeom>
          </p:spPr>
        </p:pic>
        <p:pic>
          <p:nvPicPr>
            <p:cNvPr id="20" name="Picture 19" descr="Canadian Pacific Railway 02.png"/>
            <p:cNvPicPr>
              <a:picLocks noChangeAspect="1"/>
            </p:cNvPicPr>
            <p:nvPr/>
          </p:nvPicPr>
          <p:blipFill>
            <a:blip r:embed="rId17" cstate="print"/>
            <a:srcRect t="15000" b="15000"/>
            <a:stretch>
              <a:fillRect/>
            </a:stretch>
          </p:blipFill>
          <p:spPr>
            <a:xfrm>
              <a:off x="4953000" y="1905000"/>
              <a:ext cx="838200" cy="391160"/>
            </a:xfrm>
            <a:prstGeom prst="rect">
              <a:avLst/>
            </a:prstGeom>
          </p:spPr>
        </p:pic>
        <p:pic>
          <p:nvPicPr>
            <p:cNvPr id="21" name="Picture 20" descr="Dow.png"/>
            <p:cNvPicPr>
              <a:picLocks noChangeAspect="1"/>
            </p:cNvPicPr>
            <p:nvPr/>
          </p:nvPicPr>
          <p:blipFill>
            <a:blip r:embed="rId18" cstate="print"/>
            <a:srcRect l="4810" t="15094" r="55110" b="16981"/>
            <a:stretch>
              <a:fillRect/>
            </a:stretch>
          </p:blipFill>
          <p:spPr>
            <a:xfrm>
              <a:off x="1676400" y="4419600"/>
              <a:ext cx="1371600" cy="493776"/>
            </a:xfrm>
            <a:prstGeom prst="rect">
              <a:avLst/>
            </a:prstGeom>
          </p:spPr>
        </p:pic>
        <p:pic>
          <p:nvPicPr>
            <p:cNvPr id="22" name="Picture 21" descr="Cenovus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4600" y="1905000"/>
              <a:ext cx="1295400" cy="307897"/>
            </a:xfrm>
            <a:prstGeom prst="rect">
              <a:avLst/>
            </a:prstGeom>
          </p:spPr>
        </p:pic>
        <p:pic>
          <p:nvPicPr>
            <p:cNvPr id="23" name="Picture 22" descr="Nutrien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14600" y="5181600"/>
              <a:ext cx="1219200" cy="260991"/>
            </a:xfrm>
            <a:prstGeom prst="rect">
              <a:avLst/>
            </a:prstGeom>
          </p:spPr>
        </p:pic>
        <p:pic>
          <p:nvPicPr>
            <p:cNvPr id="24" name="Picture 23" descr="Cumberland Farms.png"/>
            <p:cNvPicPr>
              <a:picLocks noChangeAspect="1"/>
            </p:cNvPicPr>
            <p:nvPr/>
          </p:nvPicPr>
          <p:blipFill>
            <a:blip r:embed="rId21" cstate="print"/>
            <a:srcRect l="21667" t="23368" r="21667" b="27573"/>
            <a:stretch>
              <a:fillRect/>
            </a:stretch>
          </p:blipFill>
          <p:spPr>
            <a:xfrm>
              <a:off x="3124200" y="1676400"/>
              <a:ext cx="1295400" cy="666750"/>
            </a:xfrm>
            <a:prstGeom prst="rect">
              <a:avLst/>
            </a:prstGeom>
          </p:spPr>
        </p:pic>
        <p:pic>
          <p:nvPicPr>
            <p:cNvPr id="25" name="Picture 24" descr="enfos_icon_large.png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25505" y="2743200"/>
              <a:ext cx="1502590" cy="1487206"/>
            </a:xfrm>
            <a:prstGeom prst="rect">
              <a:avLst/>
            </a:prstGeom>
          </p:spPr>
        </p:pic>
        <p:pic>
          <p:nvPicPr>
            <p:cNvPr id="26" name="Picture 25" descr="Kinder Morgan Logo_transp.g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24000" y="3886200"/>
              <a:ext cx="1905000" cy="469900"/>
            </a:xfrm>
            <a:prstGeom prst="rect">
              <a:avLst/>
            </a:prstGeom>
          </p:spPr>
        </p:pic>
        <p:pic>
          <p:nvPicPr>
            <p:cNvPr id="27" name="Picture 26" descr="Univar02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72200" y="3810000"/>
              <a:ext cx="1676400" cy="521110"/>
            </a:xfrm>
            <a:prstGeom prst="rect">
              <a:avLst/>
            </a:prstGeom>
          </p:spPr>
        </p:pic>
        <p:pic>
          <p:nvPicPr>
            <p:cNvPr id="28" name="Picture 27" descr="Sunoco Logo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57800" y="4267200"/>
              <a:ext cx="1143000" cy="726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648A2235-8FA6-FA4E-908A-8FAE8A88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“Project Management Enhanced” Purchase to Pay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AAD38-365E-454D-AE1A-1686E9C5A222}"/>
              </a:ext>
            </a:extLst>
          </p:cNvPr>
          <p:cNvSpPr/>
          <p:nvPr/>
        </p:nvSpPr>
        <p:spPr>
          <a:xfrm>
            <a:off x="1828800" y="10668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Merged project management and transactional activities for </a:t>
            </a:r>
            <a:r>
              <a:rPr lang="en-US" b="1" i="1" dirty="0"/>
              <a:t>project-based work,</a:t>
            </a:r>
            <a:r>
              <a:rPr lang="en-US" i="1" dirty="0"/>
              <a:t> that due to it’s nature of being outsourced, requires integration with the buyers P2P system. </a:t>
            </a:r>
            <a:endParaRPr lang="en-US" sz="11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2133600"/>
            <a:ext cx="5867400" cy="3610689"/>
            <a:chOff x="1905000" y="2286000"/>
            <a:chExt cx="5867400" cy="3610689"/>
          </a:xfrm>
        </p:grpSpPr>
        <p:sp>
          <p:nvSpPr>
            <p:cNvPr id="4" name="Flowchart: Process 10">
              <a:extLst>
                <a:ext uri="{FF2B5EF4-FFF2-40B4-BE49-F238E27FC236}">
                  <a16:creationId xmlns:a16="http://schemas.microsoft.com/office/drawing/2014/main" id="{6907893E-E2F6-5C4E-9219-09C2120B50E7}"/>
                </a:ext>
              </a:extLst>
            </p:cNvPr>
            <p:cNvSpPr/>
            <p:nvPr/>
          </p:nvSpPr>
          <p:spPr bwMode="auto">
            <a:xfrm>
              <a:off x="1905000" y="2286000"/>
              <a:ext cx="5867400" cy="3610689"/>
            </a:xfrm>
            <a:prstGeom prst="flowChartProcess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36897-C96F-6E43-937B-9438753434D5}"/>
                </a:ext>
              </a:extLst>
            </p:cNvPr>
            <p:cNvSpPr txBox="1"/>
            <p:nvPr/>
          </p:nvSpPr>
          <p:spPr bwMode="auto">
            <a:xfrm>
              <a:off x="2362200" y="3153489"/>
              <a:ext cx="2132941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Project Initiation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Scope Management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Cost Management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Schedule Management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Deliverables / Milestones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Gantt Charts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Earned Value Calculation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Project Close Out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54E659-4B23-3741-B84A-F34AE3D5ADB4}"/>
                </a:ext>
              </a:extLst>
            </p:cNvPr>
            <p:cNvSpPr txBox="1"/>
            <p:nvPr/>
          </p:nvSpPr>
          <p:spPr bwMode="auto">
            <a:xfrm>
              <a:off x="4876800" y="3153489"/>
              <a:ext cx="2728686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Vendor Master &amp; Catalogs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Delegations of Authority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Chart of Accounts (Codes)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Work Breakdown Structures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Request for Proposals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Vendor Proposals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Requisitions &amp; Purchase Orders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Receipt of Services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400" dirty="0"/>
                <a:t>Invoices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2467689"/>
              <a:ext cx="22860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P2P Elements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2467689"/>
              <a:ext cx="2286000" cy="609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Project Management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590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660E5-CDE6-D048-85C0-981AFDF656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539225" cy="4236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Box 129">
            <a:extLst>
              <a:ext uri="{FF2B5EF4-FFF2-40B4-BE49-F238E27FC236}">
                <a16:creationId xmlns:a16="http://schemas.microsoft.com/office/drawing/2014/main" id="{D5AA8130-6C51-EE40-AB00-B204FC4F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Financial Ratio Analysis in combination with Data Visualization:  Geo-Accounting</a:t>
            </a:r>
          </a:p>
        </p:txBody>
      </p:sp>
    </p:spTree>
    <p:extLst>
      <p:ext uri="{BB962C8B-B14F-4D97-AF65-F5344CB8AC3E}">
        <p14:creationId xmlns:p14="http://schemas.microsoft.com/office/powerpoint/2010/main" val="1238408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Rapid Emergence of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591755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1143000" y="1371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Computers can “learn” from data without being explicitly programmed through automated analytical model building.  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3AD48-3F73-FD45-BFD3-1B0B840AD7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90800"/>
            <a:ext cx="5041258" cy="30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6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ENFOS and 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838200" y="1066800"/>
            <a:ext cx="7924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ENFOS is working with a team of MIT computer scientists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Using ”Supervised Learning” techniques to map ‘x to y’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Input to Output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Actual Spend to Forecasted Spend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Remaining Budget to Potential Cost Overrun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Reserve Balance to Projected Reserve Replenishment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Documents to the Key Data locked in them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Attributes (Location/Hydrogeology/Contaminants) to Risks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Conceptual Site Model to Remedy Selection</a:t>
            </a:r>
          </a:p>
        </p:txBody>
      </p:sp>
    </p:spTree>
    <p:extLst>
      <p:ext uri="{BB962C8B-B14F-4D97-AF65-F5344CB8AC3E}">
        <p14:creationId xmlns:p14="http://schemas.microsoft.com/office/powerpoint/2010/main" val="3513953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Remediation Lifecycle Cost Forecasting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838200" y="10668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5A4AC-16C4-8B45-809A-1EB34DFAAC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838200"/>
            <a:ext cx="5905500" cy="422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3C639F-FAD6-E849-A84C-C94C75ADBA8A}"/>
              </a:ext>
            </a:extLst>
          </p:cNvPr>
          <p:cNvSpPr txBox="1"/>
          <p:nvPr/>
        </p:nvSpPr>
        <p:spPr>
          <a:xfrm>
            <a:off x="2362200" y="5168325"/>
            <a:ext cx="4724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 our initial study, ML produced 62% more accurate forecasts of costs on a remediation portfolio of several hundred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2CC36-2C8B-C24C-8663-8078B61DA7A4}"/>
              </a:ext>
            </a:extLst>
          </p:cNvPr>
          <p:cNvSpPr txBox="1"/>
          <p:nvPr/>
        </p:nvSpPr>
        <p:spPr>
          <a:xfrm>
            <a:off x="4191000" y="154162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Blue:  ML model output vs Actual</a:t>
            </a:r>
          </a:p>
          <a:p>
            <a:r>
              <a:rPr lang="en-US" sz="1400" dirty="0"/>
              <a:t>Red:  Original Estimate vs Actual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BB834-528C-C842-8729-813386F11D4A}"/>
              </a:ext>
            </a:extLst>
          </p:cNvPr>
          <p:cNvSpPr txBox="1"/>
          <p:nvPr/>
        </p:nvSpPr>
        <p:spPr>
          <a:xfrm>
            <a:off x="7239000" y="4724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SMAPE Error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9ED3F-2EB5-5541-B2CF-619E88A4DF54}"/>
              </a:ext>
            </a:extLst>
          </p:cNvPr>
          <p:cNvSpPr txBox="1"/>
          <p:nvPr/>
        </p:nvSpPr>
        <p:spPr>
          <a:xfrm>
            <a:off x="1447800" y="1066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031026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Structuring a ‘Highly Unstructured’ Data Source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838200" y="914400"/>
            <a:ext cx="80772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Documents make up a large part of the content mix in Remediation, particularly the historical record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ML goes beyond “OCR and Indexing” to deeper levels of classification, understanding, interpretation, and text analytics </a:t>
            </a:r>
            <a:r>
              <a:rPr lang="en-US" sz="2000" i="1" dirty="0"/>
              <a:t>(data extraction or ‘text to data’)</a:t>
            </a:r>
            <a:endParaRPr lang="en-US" sz="2400" i="1" dirty="0"/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Provides the platform for natural language queries, predictions, risk events, and recommendations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Project matching: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Matches your Project to others with similar attributes </a:t>
            </a:r>
            <a:r>
              <a:rPr lang="en-US" i="1" dirty="0"/>
              <a:t>(type, size, location, complexity, objectives, timing, conceptual site model, risk assessment)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SME / Consultant selection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Remedy selection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en-US" dirty="0"/>
              <a:t>Financial modeling</a:t>
            </a:r>
          </a:p>
        </p:txBody>
      </p:sp>
    </p:spTree>
    <p:extLst>
      <p:ext uri="{BB962C8B-B14F-4D97-AF65-F5344CB8AC3E}">
        <p14:creationId xmlns:p14="http://schemas.microsoft.com/office/powerpoint/2010/main" val="2909353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28E9EF-448E-4045-9A8A-EE1D530B2E11}"/>
              </a:ext>
            </a:extLst>
          </p:cNvPr>
          <p:cNvSpPr/>
          <p:nvPr/>
        </p:nvSpPr>
        <p:spPr>
          <a:xfrm>
            <a:off x="1219200" y="914400"/>
            <a:ext cx="7467600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#####</a:t>
            </a:r>
          </a:p>
          <a:p>
            <a:r>
              <a:rPr lang="en-US" sz="1000" dirty="0"/>
              <a:t># Detected 'Statistics' (numbers present)</a:t>
            </a:r>
          </a:p>
          <a:p>
            <a:r>
              <a:rPr lang="en-US" sz="1000" dirty="0"/>
              <a:t>######</a:t>
            </a:r>
          </a:p>
          <a:p>
            <a:endParaRPr lang="en-US" sz="1000" dirty="0"/>
          </a:p>
          <a:p>
            <a:r>
              <a:rPr lang="en-US" sz="1000" dirty="0"/>
              <a:t>groundwater flow --  is --&gt;  convergent southeast at gradients of 0.082 ft. respectively</a:t>
            </a:r>
          </a:p>
          <a:p>
            <a:endParaRPr lang="en-US" sz="1000" dirty="0"/>
          </a:p>
          <a:p>
            <a:r>
              <a:rPr lang="en-US" sz="1000" dirty="0"/>
              <a:t>localized groundwater flow --  is --&gt;  convergent southeast at gradients of 0.082 ft. </a:t>
            </a:r>
          </a:p>
          <a:p>
            <a:endParaRPr lang="en-US" sz="1000" dirty="0"/>
          </a:p>
          <a:p>
            <a:r>
              <a:rPr lang="en-US" sz="1000" dirty="0"/>
              <a:t>volatile constituents --  detected in --&gt;  MW-2R</a:t>
            </a:r>
          </a:p>
          <a:p>
            <a:endParaRPr lang="en-US" sz="1000" dirty="0"/>
          </a:p>
          <a:p>
            <a:r>
              <a:rPr lang="en-US" sz="1000" dirty="0"/>
              <a:t>Warm Spring Run --  is --&gt;  perennial stream</a:t>
            </a:r>
          </a:p>
          <a:p>
            <a:endParaRPr lang="en-US" sz="1000" dirty="0"/>
          </a:p>
          <a:p>
            <a:r>
              <a:rPr lang="en-US" sz="1000" dirty="0"/>
              <a:t>soil --  is --&gt;  primarily clay with weathered shale partings</a:t>
            </a:r>
          </a:p>
          <a:p>
            <a:endParaRPr lang="en-US" sz="1000" dirty="0"/>
          </a:p>
          <a:p>
            <a:r>
              <a:rPr lang="en-US" sz="1000" dirty="0"/>
              <a:t>Bedrock --  is comprised of --&gt;  weathered shale</a:t>
            </a:r>
          </a:p>
          <a:p>
            <a:endParaRPr lang="en-US" sz="1000" dirty="0"/>
          </a:p>
          <a:p>
            <a:r>
              <a:rPr lang="en-US" sz="1000" dirty="0"/>
              <a:t>potential constituent migration routes --  include --&gt;  Soil Leaching of constituents from total soil</a:t>
            </a:r>
          </a:p>
          <a:p>
            <a:endParaRPr lang="en-US" sz="1000" dirty="0"/>
          </a:p>
          <a:p>
            <a:r>
              <a:rPr lang="en-US" sz="1000" dirty="0"/>
              <a:t>potential constituent migration routes --  include --&gt;  Soil Leaching from soil to groundwater</a:t>
            </a:r>
          </a:p>
          <a:p>
            <a:endParaRPr lang="en-US" sz="1000" dirty="0"/>
          </a:p>
          <a:p>
            <a:r>
              <a:rPr lang="en-US" sz="1000" dirty="0"/>
              <a:t>reasonable potential exposure pathways --  have --&gt;  As part of exposure pathway analysis have assessed</a:t>
            </a:r>
          </a:p>
          <a:p>
            <a:endParaRPr lang="en-US" sz="1000" dirty="0"/>
          </a:p>
          <a:p>
            <a:r>
              <a:rPr lang="en-US" sz="1000" dirty="0"/>
              <a:t>resident --  is current and future receptor --&gt;  that resides in residence located on western side of site</a:t>
            </a:r>
          </a:p>
          <a:p>
            <a:endParaRPr lang="en-US" sz="1000" dirty="0"/>
          </a:p>
          <a:p>
            <a:r>
              <a:rPr lang="en-US" sz="1000" dirty="0"/>
              <a:t>resident --  is current receptor --&gt;  that resides in residence located on western side</a:t>
            </a:r>
          </a:p>
          <a:p>
            <a:endParaRPr lang="en-US" sz="1000" dirty="0"/>
          </a:p>
          <a:p>
            <a:r>
              <a:rPr lang="en-US" sz="1000" dirty="0"/>
              <a:t>site-related volatile constituents --  retained as --&gt;  vapor intrusion COC</a:t>
            </a:r>
          </a:p>
          <a:p>
            <a:endParaRPr lang="en-US" sz="1000" dirty="0"/>
          </a:p>
          <a:p>
            <a:r>
              <a:rPr lang="en-US" sz="1000" dirty="0"/>
              <a:t>water samples --  collected from --&gt;  sump located basement</a:t>
            </a:r>
          </a:p>
          <a:p>
            <a:endParaRPr lang="en-US" sz="1000" dirty="0"/>
          </a:p>
          <a:p>
            <a:r>
              <a:rPr lang="en-US" sz="1000" dirty="0"/>
              <a:t>on-site --  will --&gt;  will addressed with institutional control</a:t>
            </a:r>
          </a:p>
        </p:txBody>
      </p:sp>
      <p:sp>
        <p:nvSpPr>
          <p:cNvPr id="3" name="Text Box 129">
            <a:extLst>
              <a:ext uri="{FF2B5EF4-FFF2-40B4-BE49-F238E27FC236}">
                <a16:creationId xmlns:a16="http://schemas.microsoft.com/office/drawing/2014/main" id="{D19C8A9D-BE5B-C542-AEBD-7C90C43E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Constructing the CSM from ‘Text to Data’</a:t>
            </a:r>
          </a:p>
        </p:txBody>
      </p:sp>
    </p:spTree>
    <p:extLst>
      <p:ext uri="{BB962C8B-B14F-4D97-AF65-F5344CB8AC3E}">
        <p14:creationId xmlns:p14="http://schemas.microsoft.com/office/powerpoint/2010/main" val="2121364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Questions &amp; Answers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fos_logo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667000"/>
            <a:ext cx="2057400" cy="5786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00539" y="3505200"/>
            <a:ext cx="3124200" cy="1600200"/>
            <a:chOff x="3276600" y="4191000"/>
            <a:chExt cx="3124200" cy="1600200"/>
          </a:xfrm>
        </p:grpSpPr>
        <p:sp>
          <p:nvSpPr>
            <p:cNvPr id="4" name="Rectangle 3"/>
            <p:cNvSpPr/>
            <p:nvPr/>
          </p:nvSpPr>
          <p:spPr>
            <a:xfrm>
              <a:off x="3276600" y="4191000"/>
              <a:ext cx="31242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4267200"/>
              <a:ext cx="31242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 follow-up, please contact: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Michael Douglas</a:t>
              </a:r>
            </a:p>
            <a:p>
              <a:pPr algn="ctr"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(630) 689-0220 </a:t>
              </a: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x15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michael@enfos.com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0" y="1600200"/>
            <a:ext cx="495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Thank you for attending!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371600"/>
            <a:ext cx="55626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Co-founder of ENFOS, Inc. and EVP/COO</a:t>
            </a: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30+ years of experience in the field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Author of recent white papers and presentations:</a:t>
            </a:r>
          </a:p>
          <a:p>
            <a:pPr marL="463550" lvl="1" indent="-184150">
              <a:spcAft>
                <a:spcPts val="6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i="1" dirty="0">
                <a:cs typeface="Cantarell"/>
              </a:rPr>
              <a:t>Remediation Insights:  What Your Data is Telling You</a:t>
            </a:r>
          </a:p>
          <a:p>
            <a:pPr marL="463550" lvl="1" indent="-184150">
              <a:spcAft>
                <a:spcPts val="6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i="1" dirty="0">
                <a:cs typeface="Cantarell"/>
              </a:rPr>
              <a:t>The Case for the Enterprise Environmental Liability Management System</a:t>
            </a:r>
          </a:p>
          <a:p>
            <a:pPr marL="463550" lvl="1" indent="-184150">
              <a:spcAft>
                <a:spcPts val="9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i="1" dirty="0">
                <a:cs typeface="Cantarell"/>
              </a:rPr>
              <a:t>Operational Excellence for Environmental Remediation Programs </a:t>
            </a: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M.B.A., Keller Chicago</a:t>
            </a: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M.S., Geology - University of Toledo</a:t>
            </a: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B.A., Geology - Monmouth College</a:t>
            </a:r>
          </a:p>
        </p:txBody>
      </p:sp>
      <p:pic>
        <p:nvPicPr>
          <p:cNvPr id="3" name="Picture 2" descr="Well, Roger.jpg"/>
          <p:cNvPicPr>
            <a:picLocks noChangeAspect="1"/>
          </p:cNvPicPr>
          <p:nvPr/>
        </p:nvPicPr>
        <p:blipFill>
          <a:blip r:embed="rId2" cstate="print">
            <a:grayscl/>
            <a:lum bright="10000"/>
          </a:blip>
          <a:srcRect l="22535" r="18310"/>
          <a:stretch>
            <a:fillRect/>
          </a:stretch>
        </p:blipFill>
        <p:spPr>
          <a:xfrm>
            <a:off x="1066800" y="1524000"/>
            <a:ext cx="1477108" cy="1600200"/>
          </a:xfrm>
          <a:prstGeom prst="rect">
            <a:avLst/>
          </a:prstGeom>
          <a:ln w="28575">
            <a:solidFill>
              <a:schemeClr val="accent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2004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Roger Well</a:t>
            </a:r>
          </a:p>
          <a:p>
            <a:r>
              <a:rPr lang="en-US" sz="1400" dirty="0"/>
              <a:t>Executive Vice President &amp; COO</a:t>
            </a:r>
          </a:p>
          <a:p>
            <a:r>
              <a:rPr lang="en-US" sz="1400" dirty="0"/>
              <a:t>roger@enfos.com</a:t>
            </a:r>
          </a:p>
          <a:p>
            <a:r>
              <a:rPr lang="en-US" sz="1400" dirty="0"/>
              <a:t>Naperville, IL</a:t>
            </a:r>
          </a:p>
        </p:txBody>
      </p:sp>
      <p:pic>
        <p:nvPicPr>
          <p:cNvPr id="5" name="Picture 4" descr="enfos_logo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267200"/>
            <a:ext cx="1143000" cy="321469"/>
          </a:xfrm>
          <a:prstGeom prst="rect">
            <a:avLst/>
          </a:prstGeom>
        </p:spPr>
      </p:pic>
      <p:sp>
        <p:nvSpPr>
          <p:cNvPr id="6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Speaker Background:  </a:t>
            </a:r>
            <a:r>
              <a:rPr lang="en-US" sz="3200" dirty="0"/>
              <a:t>Roger Well, CPG, PMP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6DE1-8D38-A246-B1A5-DB34267F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7315200" cy="60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2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2"/>
          <p:cNvSpPr txBox="1">
            <a:spLocks noChangeArrowheads="1"/>
          </p:cNvSpPr>
          <p:nvPr/>
        </p:nvSpPr>
        <p:spPr bwMode="auto">
          <a:xfrm>
            <a:off x="838200" y="1066800"/>
            <a:ext cx="78486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dirty="0">
                <a:cs typeface="Cantarell"/>
              </a:rPr>
              <a:t>Technology and the Remediation Industry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dirty="0">
                <a:cs typeface="Cantarell"/>
              </a:rPr>
              <a:t>5 Essential Trends</a:t>
            </a:r>
          </a:p>
          <a:p>
            <a:pPr marL="795338" lvl="1" indent="-338138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cs typeface="Cantarell"/>
              </a:rPr>
              <a:t>Institutionalizing Knowledge Management</a:t>
            </a:r>
          </a:p>
          <a:p>
            <a:pPr marL="795338" lvl="1" indent="-338138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cs typeface="Cantarell"/>
              </a:rPr>
              <a:t>Convergence of Technologies</a:t>
            </a:r>
          </a:p>
          <a:p>
            <a:pPr marL="795338" lvl="1" indent="-338138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cs typeface="Cantarell"/>
              </a:rPr>
              <a:t>Data “Ownership vs Possession” </a:t>
            </a:r>
          </a:p>
          <a:p>
            <a:pPr marL="795338" lvl="1" indent="-338138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cs typeface="Cantarell"/>
              </a:rPr>
              <a:t>Hybridization of Business Process Management</a:t>
            </a:r>
          </a:p>
          <a:p>
            <a:pPr marL="795338" lvl="1" indent="-338138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cs typeface="Cantarell"/>
              </a:rPr>
              <a:t>Rapid Emergence of Machine Learning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dirty="0">
                <a:cs typeface="Cantarell"/>
              </a:rPr>
              <a:t>Q &amp; A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cs typeface="Cantarell"/>
            </a:endParaRPr>
          </a:p>
        </p:txBody>
      </p:sp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Agenda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Technology and the Remediation Industry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>
            <a:extLst>
              <a:ext uri="{FF2B5EF4-FFF2-40B4-BE49-F238E27FC236}">
                <a16:creationId xmlns:a16="http://schemas.microsoft.com/office/drawing/2014/main" id="{6565D488-8DC6-CE47-84A5-CD53C2913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The 21</a:t>
            </a:r>
            <a:r>
              <a:rPr lang="en-US" sz="3200" b="1" baseline="30000" dirty="0"/>
              <a:t>st</a:t>
            </a:r>
            <a:r>
              <a:rPr lang="en-US" sz="3200" b="1" dirty="0"/>
              <a:t> Century Enterprise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14400" y="973777"/>
            <a:ext cx="7239000" cy="5308270"/>
            <a:chOff x="914400" y="973777"/>
            <a:chExt cx="7239000" cy="5308270"/>
          </a:xfrm>
        </p:grpSpPr>
        <p:grpSp>
          <p:nvGrpSpPr>
            <p:cNvPr id="32" name="Group 31"/>
            <p:cNvGrpSpPr/>
            <p:nvPr/>
          </p:nvGrpSpPr>
          <p:grpSpPr>
            <a:xfrm>
              <a:off x="3505200" y="1066800"/>
              <a:ext cx="2209800" cy="2322731"/>
              <a:chOff x="3505200" y="1066800"/>
              <a:chExt cx="2209800" cy="232273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076700" y="1066800"/>
                <a:ext cx="1066800" cy="1143000"/>
                <a:chOff x="3962400" y="1981200"/>
                <a:chExt cx="1066800" cy="1143000"/>
              </a:xfrm>
            </p:grpSpPr>
            <p:sp>
              <p:nvSpPr>
                <p:cNvPr id="5" name="Flowchart: Delay 4"/>
                <p:cNvSpPr/>
                <p:nvPr/>
              </p:nvSpPr>
              <p:spPr>
                <a:xfrm rot="16200000">
                  <a:off x="3924300" y="2019300"/>
                  <a:ext cx="1143000" cy="1066800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152400" dist="1143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" name="Picture 5" descr="shopping cart_white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191000" y="2286000"/>
                  <a:ext cx="706799" cy="689525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3619500" y="2514600"/>
                <a:ext cx="1981200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Software as a Service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05200" y="2743200"/>
                <a:ext cx="2209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</a:rPr>
                  <a:t>subscribing to what you need, subject matter expertise, part of larger ecosystem, self-service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943600" y="1066800"/>
              <a:ext cx="2133600" cy="2551331"/>
              <a:chOff x="5943600" y="1066800"/>
              <a:chExt cx="2133600" cy="255133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77000" y="1066800"/>
                <a:ext cx="1066800" cy="1143000"/>
                <a:chOff x="5715000" y="1981200"/>
                <a:chExt cx="1066800" cy="114300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8" name="Flowchart: Delay 7"/>
                <p:cNvSpPr/>
                <p:nvPr/>
              </p:nvSpPr>
              <p:spPr>
                <a:xfrm rot="16200000">
                  <a:off x="5676900" y="2019300"/>
                  <a:ext cx="1143000" cy="1066800"/>
                </a:xfrm>
                <a:prstGeom prst="flowChartDelay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152400" dist="1143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Picture 8" descr="lightbulb_whit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948708" y="2209800"/>
                  <a:ext cx="599385" cy="68580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6172200" y="2514600"/>
                <a:ext cx="16764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Changing nature &amp; value of assets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29718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4">
                        <a:lumMod val="50000"/>
                      </a:schemeClr>
                    </a:solidFill>
                  </a:rPr>
                  <a:t>Data-as-an-asset, decision support, connected devices, lower IT footprint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505200" y="3733800"/>
              <a:ext cx="2209800" cy="2398931"/>
              <a:chOff x="3505200" y="3733800"/>
              <a:chExt cx="2209800" cy="239893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076700" y="3733800"/>
                <a:ext cx="1066800" cy="1143000"/>
                <a:chOff x="3962400" y="3886200"/>
                <a:chExt cx="1066800" cy="1143000"/>
              </a:xfrm>
            </p:grpSpPr>
            <p:sp>
              <p:nvSpPr>
                <p:cNvPr id="11" name="Flowchart: Delay 10"/>
                <p:cNvSpPr/>
                <p:nvPr/>
              </p:nvSpPr>
              <p:spPr>
                <a:xfrm rot="16200000">
                  <a:off x="3924300" y="3924300"/>
                  <a:ext cx="1143000" cy="1066800"/>
                </a:xfrm>
                <a:prstGeom prst="flowChartDelay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152400" dist="1143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" name="Picture 11" descr="meeting_white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125240" y="4191000"/>
                  <a:ext cx="741121" cy="690958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3505200" y="5257800"/>
                <a:ext cx="2209800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Workforce of the Future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43300" y="54864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</a:rPr>
                  <a:t>Expects automation, demands high-tech, remote workforce, collaboration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867400" y="3733800"/>
              <a:ext cx="2286000" cy="2398931"/>
              <a:chOff x="5867400" y="3733800"/>
              <a:chExt cx="2286000" cy="239893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477000" y="3733800"/>
                <a:ext cx="1066800" cy="1143000"/>
                <a:chOff x="5867400" y="3886200"/>
                <a:chExt cx="1066800" cy="1143000"/>
              </a:xfrm>
            </p:grpSpPr>
            <p:sp>
              <p:nvSpPr>
                <p:cNvPr id="20" name="Flowchart: Delay 19"/>
                <p:cNvSpPr/>
                <p:nvPr/>
              </p:nvSpPr>
              <p:spPr>
                <a:xfrm rot="16200000">
                  <a:off x="5829300" y="3924300"/>
                  <a:ext cx="1143000" cy="1066800"/>
                </a:xfrm>
                <a:prstGeom prst="flowChartDelay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152400" dist="1143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 descr="Handshake.png"/>
                <p:cNvPicPr>
                  <a:picLocks noChangeAspect="1"/>
                </p:cNvPicPr>
                <p:nvPr/>
              </p:nvPicPr>
              <p:blipFill>
                <a:blip r:embed="rId5" cstate="print">
                  <a:biLevel thresh="50000"/>
                </a:blip>
                <a:stretch>
                  <a:fillRect/>
                </a:stretch>
              </p:blipFill>
              <p:spPr>
                <a:xfrm>
                  <a:off x="6103947" y="4379397"/>
                  <a:ext cx="609600" cy="6096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</p:pic>
            <p:sp>
              <p:nvSpPr>
                <p:cNvPr id="22" name="Rectangular Callout 21"/>
                <p:cNvSpPr/>
                <p:nvPr/>
              </p:nvSpPr>
              <p:spPr>
                <a:xfrm>
                  <a:off x="6402671" y="4130695"/>
                  <a:ext cx="304800" cy="203200"/>
                </a:xfrm>
                <a:prstGeom prst="wedgeRectCallout">
                  <a:avLst>
                    <a:gd name="adj1" fmla="val -35557"/>
                    <a:gd name="adj2" fmla="val 76303"/>
                  </a:avLst>
                </a:prstGeom>
                <a:solidFill>
                  <a:schemeClr val="accent3">
                    <a:lumMod val="7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‘’’</a:t>
                  </a:r>
                </a:p>
              </p:txBody>
            </p:sp>
            <p:sp>
              <p:nvSpPr>
                <p:cNvPr id="23" name="Rectangular Callout 22"/>
                <p:cNvSpPr/>
                <p:nvPr/>
              </p:nvSpPr>
              <p:spPr>
                <a:xfrm flipH="1">
                  <a:off x="6028215" y="4217646"/>
                  <a:ext cx="304800" cy="203200"/>
                </a:xfrm>
                <a:prstGeom prst="wedgeRectCallout">
                  <a:avLst>
                    <a:gd name="adj1" fmla="val -39238"/>
                    <a:gd name="adj2" fmla="val 76303"/>
                  </a:avLst>
                </a:prstGeom>
                <a:solidFill>
                  <a:schemeClr val="accent3">
                    <a:lumMod val="7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‘’’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905500" y="5257800"/>
                <a:ext cx="2209800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</a:rPr>
                  <a:t>People Engagement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67400" y="5486400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>
                        <a:lumMod val="75000"/>
                      </a:schemeClr>
                    </a:solidFill>
                  </a:rPr>
                  <a:t>Personalization, co-creation, knowledge base, human networks, agility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285506" y="973777"/>
              <a:ext cx="237507" cy="5308270"/>
            </a:xfrm>
            <a:custGeom>
              <a:avLst/>
              <a:gdLst>
                <a:gd name="connsiteX0" fmla="*/ 213756 w 237507"/>
                <a:gd name="connsiteY0" fmla="*/ 0 h 5308270"/>
                <a:gd name="connsiteX1" fmla="*/ 0 w 237507"/>
                <a:gd name="connsiteY1" fmla="*/ 0 h 5308270"/>
                <a:gd name="connsiteX2" fmla="*/ 11876 w 237507"/>
                <a:gd name="connsiteY2" fmla="*/ 5308270 h 5308270"/>
                <a:gd name="connsiteX3" fmla="*/ 237507 w 237507"/>
                <a:gd name="connsiteY3" fmla="*/ 5308270 h 530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507" h="5308270">
                  <a:moveTo>
                    <a:pt x="213756" y="0"/>
                  </a:moveTo>
                  <a:lnTo>
                    <a:pt x="0" y="0"/>
                  </a:lnTo>
                  <a:cubicBezTo>
                    <a:pt x="3959" y="1769423"/>
                    <a:pt x="7917" y="3538847"/>
                    <a:pt x="11876" y="5308270"/>
                  </a:cubicBezTo>
                  <a:lnTo>
                    <a:pt x="237507" y="530827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9800" y="1066800"/>
              <a:ext cx="999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/>
                <a:t>Enablers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4400" y="1524000"/>
              <a:ext cx="2334062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sz="1400" i="1" dirty="0"/>
                <a:t>Enterprise Technology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i="1" dirty="0"/>
                <a:t>Cloud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dirty="0"/>
                <a:t>Internet of Things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i="1" dirty="0"/>
                <a:t>Business Process Automation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dirty="0"/>
                <a:t>Mobile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i="1" dirty="0"/>
                <a:t>BI &amp; Analytics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i="1" dirty="0"/>
                <a:t>Data Visualization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dirty="0"/>
                <a:t>Drones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i="1" dirty="0"/>
                <a:t>AI/Machine Learning</a:t>
              </a:r>
            </a:p>
            <a:p>
              <a:pPr algn="r">
                <a:spcAft>
                  <a:spcPts val="1200"/>
                </a:spcAft>
              </a:pPr>
              <a:r>
                <a:rPr lang="en-US" sz="1400" dirty="0"/>
                <a:t>Augmented &amp; Virtual Reality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70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29"/>
          <p:cNvSpPr txBox="1">
            <a:spLocks noChangeArrowheads="1"/>
          </p:cNvSpPr>
          <p:nvPr/>
        </p:nvSpPr>
        <p:spPr bwMode="auto">
          <a:xfrm>
            <a:off x="685800" y="177225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Remediation Management is a Complex 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952530"/>
            <a:ext cx="7999476" cy="5143473"/>
            <a:chOff x="914400" y="1104930"/>
            <a:chExt cx="7999476" cy="5143473"/>
          </a:xfrm>
        </p:grpSpPr>
        <p:sp>
          <p:nvSpPr>
            <p:cNvPr id="6" name="Line 50"/>
            <p:cNvSpPr>
              <a:spLocks noChangeShapeType="1"/>
            </p:cNvSpPr>
            <p:nvPr/>
          </p:nvSpPr>
          <p:spPr bwMode="auto">
            <a:xfrm>
              <a:off x="5562600" y="3886200"/>
              <a:ext cx="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7011194" y="4799806"/>
              <a:ext cx="304800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7468394" y="38092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5103876" y="1104930"/>
              <a:ext cx="3810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B050"/>
                </a:buClr>
                <a:buSzPct val="75000"/>
                <a:buFont typeface="Wingdings" pitchFamily="2" charset="2"/>
                <a:buChar char="ü"/>
              </a:pPr>
              <a:r>
                <a:rPr lang="en-US" sz="1600" dirty="0"/>
                <a:t> Complex Services / Long lifecycles</a:t>
              </a:r>
            </a:p>
            <a:p>
              <a:pPr>
                <a:buClr>
                  <a:srgbClr val="00B050"/>
                </a:buClr>
                <a:buSzPct val="75000"/>
                <a:buFont typeface="Wingdings" pitchFamily="2" charset="2"/>
                <a:buChar char="ü"/>
              </a:pPr>
              <a:r>
                <a:rPr lang="en-US" sz="1600" dirty="0"/>
                <a:t> Thousands of transactions &amp; documents</a:t>
              </a:r>
            </a:p>
            <a:p>
              <a:pPr>
                <a:buClr>
                  <a:srgbClr val="00B050"/>
                </a:buClr>
                <a:buSzPct val="75000"/>
                <a:buFont typeface="Wingdings" pitchFamily="2" charset="2"/>
                <a:buChar char="ü"/>
              </a:pPr>
              <a:r>
                <a:rPr lang="en-US" sz="1600" dirty="0"/>
                <a:t> Complex regulatory environment</a:t>
              </a:r>
            </a:p>
            <a:p>
              <a:pPr>
                <a:buClr>
                  <a:srgbClr val="00B050"/>
                </a:buClr>
                <a:buSzPct val="75000"/>
                <a:buFont typeface="Wingdings" pitchFamily="2" charset="2"/>
                <a:buChar char="ü"/>
              </a:pPr>
              <a:r>
                <a:rPr lang="en-US" sz="1600" dirty="0"/>
                <a:t> Outsourced business model</a:t>
              </a:r>
            </a:p>
            <a:p>
              <a:pPr>
                <a:buClr>
                  <a:srgbClr val="00B050"/>
                </a:buClr>
                <a:buSzPct val="75000"/>
                <a:buFont typeface="Wingdings" pitchFamily="2" charset="2"/>
                <a:buChar char="ü"/>
              </a:pPr>
              <a:r>
                <a:rPr lang="en-US" sz="1600" dirty="0"/>
                <a:t> Complex accounting</a:t>
              </a:r>
            </a:p>
            <a:p>
              <a:pPr>
                <a:buClr>
                  <a:srgbClr val="00B050"/>
                </a:buClr>
                <a:buSzPct val="75000"/>
                <a:buFont typeface="Wingdings" pitchFamily="2" charset="2"/>
                <a:buChar char="ü"/>
              </a:pPr>
              <a:r>
                <a:rPr lang="en-US" sz="1600" dirty="0"/>
                <a:t> </a:t>
              </a:r>
              <a:r>
                <a:rPr lang="en-US" sz="1600" b="1" i="1" dirty="0"/>
                <a:t>DISPARATE SYSTEMS</a:t>
              </a:r>
            </a:p>
          </p:txBody>
        </p:sp>
        <p:sp>
          <p:nvSpPr>
            <p:cNvPr id="10" name="Line 84"/>
            <p:cNvSpPr>
              <a:spLocks noChangeShapeType="1"/>
            </p:cNvSpPr>
            <p:nvPr/>
          </p:nvSpPr>
          <p:spPr bwMode="auto">
            <a:xfrm flipH="1" flipV="1">
              <a:off x="2133600" y="4495802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0"/>
            <p:cNvSpPr>
              <a:spLocks noChangeShapeType="1"/>
            </p:cNvSpPr>
            <p:nvPr/>
          </p:nvSpPr>
          <p:spPr bwMode="auto">
            <a:xfrm flipH="1" flipV="1">
              <a:off x="2133600" y="2438401"/>
              <a:ext cx="838200" cy="13716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7"/>
            <p:cNvSpPr>
              <a:spLocks noChangeShapeType="1"/>
            </p:cNvSpPr>
            <p:nvPr/>
          </p:nvSpPr>
          <p:spPr bwMode="auto">
            <a:xfrm flipH="1">
              <a:off x="2133600" y="2667001"/>
              <a:ext cx="8382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 flipH="1">
              <a:off x="4648200" y="365760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6324600" y="3657599"/>
              <a:ext cx="2362200" cy="1295401"/>
            </a:xfrm>
            <a:custGeom>
              <a:avLst/>
              <a:gdLst>
                <a:gd name="T0" fmla="*/ 561 w 1632"/>
                <a:gd name="T1" fmla="*/ 0 h 1104"/>
                <a:gd name="T2" fmla="*/ 706 w 1632"/>
                <a:gd name="T3" fmla="*/ 0 h 1104"/>
                <a:gd name="T4" fmla="*/ 706 w 1632"/>
                <a:gd name="T5" fmla="*/ 3632 h 1104"/>
                <a:gd name="T6" fmla="*/ 0 w 1632"/>
                <a:gd name="T7" fmla="*/ 3632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1104"/>
                <a:gd name="T14" fmla="*/ 1632 w 163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1104">
                  <a:moveTo>
                    <a:pt x="1296" y="0"/>
                  </a:moveTo>
                  <a:lnTo>
                    <a:pt x="1632" y="0"/>
                  </a:lnTo>
                  <a:lnTo>
                    <a:pt x="1632" y="1104"/>
                  </a:lnTo>
                  <a:lnTo>
                    <a:pt x="0" y="110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895600" y="3657602"/>
              <a:ext cx="1447800" cy="533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b="1" dirty="0"/>
                <a:t>HES / Remediation</a:t>
              </a: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895600" y="5029202"/>
              <a:ext cx="1447800" cy="533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200" dirty="0"/>
                <a:t>Communications</a:t>
              </a: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2895600" y="4343402"/>
              <a:ext cx="1447800" cy="533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/>
                <a:t>Legal</a:t>
              </a: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2895600" y="2971802"/>
              <a:ext cx="1447800" cy="533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/>
                <a:t>Real Estate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2895600" y="1600201"/>
              <a:ext cx="1447800" cy="533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/>
                <a:t>IT</a:t>
              </a: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2895600" y="2286001"/>
              <a:ext cx="1447800" cy="533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/>
                <a:t>Finance</a:t>
              </a:r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2895600" y="5715003"/>
              <a:ext cx="1447800" cy="533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/>
                <a:t>Procurement</a:t>
              </a: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4953000" y="3276600"/>
              <a:ext cx="1219200" cy="762000"/>
            </a:xfrm>
            <a:prstGeom prst="rect">
              <a:avLst/>
            </a:prstGeom>
            <a:solidFill>
              <a:srgbClr val="00B050"/>
            </a:solidFill>
            <a:ln w="2857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CORPORATION</a:t>
              </a: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6172200" y="2743199"/>
              <a:ext cx="1066800" cy="381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Outside Legal</a:t>
              </a: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7086600" y="3429000"/>
              <a:ext cx="11430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/>
              <a:r>
                <a:rPr lang="en-US" sz="1400" dirty="0"/>
                <a:t>Consultants</a:t>
              </a: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7924800" y="4267200"/>
              <a:ext cx="5334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/>
              <a:r>
                <a:rPr lang="en-US" sz="1400" dirty="0"/>
                <a:t>Labs</a:t>
              </a:r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6553200" y="4267200"/>
              <a:ext cx="12192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/>
              <a:r>
                <a:rPr lang="en-US" sz="1400"/>
                <a:t>Subcontractors</a:t>
              </a: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6248400" y="3657600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7162800" y="4038600"/>
              <a:ext cx="1066800" cy="228600"/>
            </a:xfrm>
            <a:custGeom>
              <a:avLst/>
              <a:gdLst>
                <a:gd name="T0" fmla="*/ 0 w 720"/>
                <a:gd name="T1" fmla="*/ 144 h 144"/>
                <a:gd name="T2" fmla="*/ 0 w 720"/>
                <a:gd name="T3" fmla="*/ 0 h 144"/>
                <a:gd name="T4" fmla="*/ 4383 w 720"/>
                <a:gd name="T5" fmla="*/ 0 h 144"/>
                <a:gd name="T6" fmla="*/ 4383 w 720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4"/>
                <a:gd name="T14" fmla="*/ 720 w 72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4">
                  <a:moveTo>
                    <a:pt x="0" y="144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 flipV="1">
              <a:off x="6705600" y="3124199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49"/>
            <p:cNvSpPr txBox="1">
              <a:spLocks noChangeArrowheads="1"/>
            </p:cNvSpPr>
            <p:nvPr/>
          </p:nvSpPr>
          <p:spPr bwMode="auto">
            <a:xfrm>
              <a:off x="5260848" y="5510784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Sites</a:t>
              </a:r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4343400" y="1828801"/>
              <a:ext cx="304800" cy="4114802"/>
            </a:xfrm>
            <a:custGeom>
              <a:avLst/>
              <a:gdLst>
                <a:gd name="T0" fmla="*/ 0 w 96"/>
                <a:gd name="T1" fmla="*/ 0 h 2640"/>
                <a:gd name="T2" fmla="*/ 2147483647 w 96"/>
                <a:gd name="T3" fmla="*/ 0 h 2640"/>
                <a:gd name="T4" fmla="*/ 2147483647 w 96"/>
                <a:gd name="T5" fmla="*/ 1580 h 2640"/>
                <a:gd name="T6" fmla="*/ 0 w 96"/>
                <a:gd name="T7" fmla="*/ 1580 h 2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2640"/>
                <a:gd name="T14" fmla="*/ 96 w 96"/>
                <a:gd name="T15" fmla="*/ 2640 h 2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2640">
                  <a:moveTo>
                    <a:pt x="0" y="0"/>
                  </a:moveTo>
                  <a:lnTo>
                    <a:pt x="96" y="0"/>
                  </a:lnTo>
                  <a:lnTo>
                    <a:pt x="96" y="2640"/>
                  </a:lnTo>
                  <a:lnTo>
                    <a:pt x="0" y="264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flipH="1">
              <a:off x="4343400" y="2514601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 flipH="1">
              <a:off x="4343400" y="320040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flipH="1">
              <a:off x="4343400" y="388620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 flipH="1">
              <a:off x="4343400" y="457200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4343400" y="525780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2743200" y="3276602"/>
              <a:ext cx="152400" cy="685800"/>
            </a:xfrm>
            <a:custGeom>
              <a:avLst/>
              <a:gdLst>
                <a:gd name="T0" fmla="*/ 96 w 96"/>
                <a:gd name="T1" fmla="*/ 432 h 432"/>
                <a:gd name="T2" fmla="*/ 0 w 96"/>
                <a:gd name="T3" fmla="*/ 192 h 432"/>
                <a:gd name="T4" fmla="*/ 96 w 96"/>
                <a:gd name="T5" fmla="*/ 0 h 432"/>
                <a:gd name="T6" fmla="*/ 0 60000 65536"/>
                <a:gd name="T7" fmla="*/ 0 60000 65536"/>
                <a:gd name="T8" fmla="*/ 0 60000 65536"/>
                <a:gd name="T9" fmla="*/ 0 w 96"/>
                <a:gd name="T10" fmla="*/ 0 h 432"/>
                <a:gd name="T11" fmla="*/ 96 w 9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32">
                  <a:moveTo>
                    <a:pt x="96" y="432"/>
                  </a:moveTo>
                  <a:cubicBezTo>
                    <a:pt x="48" y="348"/>
                    <a:pt x="0" y="264"/>
                    <a:pt x="0" y="192"/>
                  </a:cubicBezTo>
                  <a:cubicBezTo>
                    <a:pt x="0" y="120"/>
                    <a:pt x="48" y="60"/>
                    <a:pt x="96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2667000" y="2576514"/>
              <a:ext cx="219075" cy="1381126"/>
            </a:xfrm>
            <a:custGeom>
              <a:avLst/>
              <a:gdLst>
                <a:gd name="T0" fmla="*/ 45 w 144"/>
                <a:gd name="T1" fmla="*/ 4900 h 816"/>
                <a:gd name="T2" fmla="*/ 0 w 144"/>
                <a:gd name="T3" fmla="*/ 2605 h 816"/>
                <a:gd name="T4" fmla="*/ 45 w 144"/>
                <a:gd name="T5" fmla="*/ 0 h 816"/>
                <a:gd name="T6" fmla="*/ 0 60000 65536"/>
                <a:gd name="T7" fmla="*/ 0 60000 65536"/>
                <a:gd name="T8" fmla="*/ 0 60000 65536"/>
                <a:gd name="T9" fmla="*/ 0 w 144"/>
                <a:gd name="T10" fmla="*/ 0 h 816"/>
                <a:gd name="T11" fmla="*/ 144 w 144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16">
                  <a:moveTo>
                    <a:pt x="144" y="816"/>
                  </a:moveTo>
                  <a:cubicBezTo>
                    <a:pt x="72" y="692"/>
                    <a:pt x="0" y="568"/>
                    <a:pt x="0" y="432"/>
                  </a:cubicBezTo>
                  <a:cubicBezTo>
                    <a:pt x="0" y="296"/>
                    <a:pt x="72" y="148"/>
                    <a:pt x="1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2571750" y="1881189"/>
              <a:ext cx="309563" cy="2071688"/>
            </a:xfrm>
            <a:custGeom>
              <a:avLst/>
              <a:gdLst>
                <a:gd name="T0" fmla="*/ 701743 w 144"/>
                <a:gd name="T1" fmla="*/ 4352 h 1248"/>
                <a:gd name="T2" fmla="*/ 0 w 144"/>
                <a:gd name="T3" fmla="*/ 2183 h 1248"/>
                <a:gd name="T4" fmla="*/ 701743 w 144"/>
                <a:gd name="T5" fmla="*/ 0 h 1248"/>
                <a:gd name="T6" fmla="*/ 0 60000 65536"/>
                <a:gd name="T7" fmla="*/ 0 60000 65536"/>
                <a:gd name="T8" fmla="*/ 0 60000 65536"/>
                <a:gd name="T9" fmla="*/ 0 w 144"/>
                <a:gd name="T10" fmla="*/ 0 h 1248"/>
                <a:gd name="T11" fmla="*/ 144 w 144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248">
                  <a:moveTo>
                    <a:pt x="144" y="1248"/>
                  </a:moveTo>
                  <a:cubicBezTo>
                    <a:pt x="72" y="1040"/>
                    <a:pt x="0" y="832"/>
                    <a:pt x="0" y="624"/>
                  </a:cubicBezTo>
                  <a:cubicBezTo>
                    <a:pt x="0" y="416"/>
                    <a:pt x="72" y="208"/>
                    <a:pt x="1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7"/>
            <p:cNvSpPr>
              <a:spLocks/>
            </p:cNvSpPr>
            <p:nvPr/>
          </p:nvSpPr>
          <p:spPr bwMode="auto">
            <a:xfrm flipV="1">
              <a:off x="2584450" y="3956052"/>
              <a:ext cx="309563" cy="2071688"/>
            </a:xfrm>
            <a:custGeom>
              <a:avLst/>
              <a:gdLst>
                <a:gd name="T0" fmla="*/ 701743 w 144"/>
                <a:gd name="T1" fmla="*/ 4352 h 1248"/>
                <a:gd name="T2" fmla="*/ 0 w 144"/>
                <a:gd name="T3" fmla="*/ 2183 h 1248"/>
                <a:gd name="T4" fmla="*/ 701743 w 144"/>
                <a:gd name="T5" fmla="*/ 0 h 1248"/>
                <a:gd name="T6" fmla="*/ 0 60000 65536"/>
                <a:gd name="T7" fmla="*/ 0 60000 65536"/>
                <a:gd name="T8" fmla="*/ 0 60000 65536"/>
                <a:gd name="T9" fmla="*/ 0 w 144"/>
                <a:gd name="T10" fmla="*/ 0 h 1248"/>
                <a:gd name="T11" fmla="*/ 144 w 144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248">
                  <a:moveTo>
                    <a:pt x="144" y="1248"/>
                  </a:moveTo>
                  <a:cubicBezTo>
                    <a:pt x="72" y="1040"/>
                    <a:pt x="0" y="832"/>
                    <a:pt x="0" y="624"/>
                  </a:cubicBezTo>
                  <a:cubicBezTo>
                    <a:pt x="0" y="416"/>
                    <a:pt x="72" y="208"/>
                    <a:pt x="1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 flipV="1">
              <a:off x="2676525" y="3946527"/>
              <a:ext cx="219075" cy="1381126"/>
            </a:xfrm>
            <a:custGeom>
              <a:avLst/>
              <a:gdLst>
                <a:gd name="T0" fmla="*/ 45 w 144"/>
                <a:gd name="T1" fmla="*/ 4900 h 816"/>
                <a:gd name="T2" fmla="*/ 0 w 144"/>
                <a:gd name="T3" fmla="*/ 2605 h 816"/>
                <a:gd name="T4" fmla="*/ 45 w 144"/>
                <a:gd name="T5" fmla="*/ 0 h 816"/>
                <a:gd name="T6" fmla="*/ 0 60000 65536"/>
                <a:gd name="T7" fmla="*/ 0 60000 65536"/>
                <a:gd name="T8" fmla="*/ 0 60000 65536"/>
                <a:gd name="T9" fmla="*/ 0 w 144"/>
                <a:gd name="T10" fmla="*/ 0 h 816"/>
                <a:gd name="T11" fmla="*/ 144 w 144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16">
                  <a:moveTo>
                    <a:pt x="144" y="816"/>
                  </a:moveTo>
                  <a:cubicBezTo>
                    <a:pt x="72" y="692"/>
                    <a:pt x="0" y="568"/>
                    <a:pt x="0" y="432"/>
                  </a:cubicBezTo>
                  <a:cubicBezTo>
                    <a:pt x="0" y="296"/>
                    <a:pt x="72" y="148"/>
                    <a:pt x="1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79"/>
            <p:cNvSpPr>
              <a:spLocks/>
            </p:cNvSpPr>
            <p:nvPr/>
          </p:nvSpPr>
          <p:spPr bwMode="auto">
            <a:xfrm flipV="1">
              <a:off x="2762250" y="3946527"/>
              <a:ext cx="152400" cy="685800"/>
            </a:xfrm>
            <a:custGeom>
              <a:avLst/>
              <a:gdLst>
                <a:gd name="T0" fmla="*/ 96 w 96"/>
                <a:gd name="T1" fmla="*/ 432 h 432"/>
                <a:gd name="T2" fmla="*/ 0 w 96"/>
                <a:gd name="T3" fmla="*/ 192 h 432"/>
                <a:gd name="T4" fmla="*/ 96 w 96"/>
                <a:gd name="T5" fmla="*/ 0 h 432"/>
                <a:gd name="T6" fmla="*/ 0 60000 65536"/>
                <a:gd name="T7" fmla="*/ 0 60000 65536"/>
                <a:gd name="T8" fmla="*/ 0 60000 65536"/>
                <a:gd name="T9" fmla="*/ 0 w 96"/>
                <a:gd name="T10" fmla="*/ 0 h 432"/>
                <a:gd name="T11" fmla="*/ 96 w 9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32">
                  <a:moveTo>
                    <a:pt x="96" y="432"/>
                  </a:moveTo>
                  <a:cubicBezTo>
                    <a:pt x="48" y="348"/>
                    <a:pt x="0" y="264"/>
                    <a:pt x="0" y="192"/>
                  </a:cubicBezTo>
                  <a:cubicBezTo>
                    <a:pt x="0" y="120"/>
                    <a:pt x="48" y="60"/>
                    <a:pt x="96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4" name="Line 81"/>
            <p:cNvSpPr>
              <a:spLocks noChangeShapeType="1"/>
            </p:cNvSpPr>
            <p:nvPr/>
          </p:nvSpPr>
          <p:spPr bwMode="auto">
            <a:xfrm flipH="1">
              <a:off x="2133600" y="4114802"/>
              <a:ext cx="8382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3"/>
            <p:cNvSpPr>
              <a:spLocks noChangeShapeType="1"/>
            </p:cNvSpPr>
            <p:nvPr/>
          </p:nvSpPr>
          <p:spPr bwMode="auto">
            <a:xfrm flipH="1" flipV="1">
              <a:off x="2133600" y="2667001"/>
              <a:ext cx="838200" cy="17526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 flipH="1">
              <a:off x="2133600" y="3409952"/>
              <a:ext cx="828675" cy="933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6"/>
            <p:cNvSpPr>
              <a:spLocks noChangeShapeType="1"/>
            </p:cNvSpPr>
            <p:nvPr/>
          </p:nvSpPr>
          <p:spPr bwMode="auto">
            <a:xfrm flipH="1">
              <a:off x="2133600" y="5334002"/>
              <a:ext cx="762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8"/>
            <p:cNvSpPr>
              <a:spLocks noChangeShapeType="1"/>
            </p:cNvSpPr>
            <p:nvPr/>
          </p:nvSpPr>
          <p:spPr bwMode="auto">
            <a:xfrm flipH="1" flipV="1">
              <a:off x="2133600" y="3505202"/>
              <a:ext cx="762000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914400" y="2209801"/>
              <a:ext cx="1219200" cy="609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Environmental Regulations</a:t>
              </a: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914400" y="3124202"/>
              <a:ext cx="1219200" cy="6096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Liability Disclosure Regulations</a:t>
              </a: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914400" y="3962400"/>
              <a:ext cx="1219200" cy="76200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lnSpc>
                  <a:spcPts val="1700"/>
                </a:lnSpc>
              </a:pPr>
              <a:r>
                <a:rPr lang="en-US" sz="1400" dirty="0"/>
                <a:t>Property Owners</a:t>
              </a: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914400" y="5029202"/>
              <a:ext cx="1219200" cy="6096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Community</a:t>
              </a:r>
            </a:p>
          </p:txBody>
        </p:sp>
        <p:grpSp>
          <p:nvGrpSpPr>
            <p:cNvPr id="53" name="Group 71"/>
            <p:cNvGrpSpPr/>
            <p:nvPr/>
          </p:nvGrpSpPr>
          <p:grpSpPr>
            <a:xfrm>
              <a:off x="4913376" y="4617720"/>
              <a:ext cx="1295400" cy="838200"/>
              <a:chOff x="4800600" y="4648200"/>
              <a:chExt cx="1295400" cy="838200"/>
            </a:xfrm>
            <a:solidFill>
              <a:srgbClr val="00B050"/>
            </a:solidFill>
          </p:grpSpPr>
          <p:sp>
            <p:nvSpPr>
              <p:cNvPr id="54" name="Donut 53"/>
              <p:cNvSpPr/>
              <p:nvPr/>
            </p:nvSpPr>
            <p:spPr>
              <a:xfrm>
                <a:off x="4800600" y="4648200"/>
                <a:ext cx="381000" cy="381000"/>
              </a:xfrm>
              <a:prstGeom prst="donut">
                <a:avLst>
                  <a:gd name="adj" fmla="val 37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Donut 54"/>
              <p:cNvSpPr/>
              <p:nvPr/>
            </p:nvSpPr>
            <p:spPr>
              <a:xfrm>
                <a:off x="5257800" y="4648200"/>
                <a:ext cx="381000" cy="381000"/>
              </a:xfrm>
              <a:prstGeom prst="donut">
                <a:avLst>
                  <a:gd name="adj" fmla="val 37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Donut 55"/>
              <p:cNvSpPr/>
              <p:nvPr/>
            </p:nvSpPr>
            <p:spPr>
              <a:xfrm>
                <a:off x="4800600" y="5105400"/>
                <a:ext cx="381000" cy="381000"/>
              </a:xfrm>
              <a:prstGeom prst="donut">
                <a:avLst>
                  <a:gd name="adj" fmla="val 37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Donut 56"/>
              <p:cNvSpPr/>
              <p:nvPr/>
            </p:nvSpPr>
            <p:spPr>
              <a:xfrm>
                <a:off x="5715000" y="4648200"/>
                <a:ext cx="381000" cy="381000"/>
              </a:xfrm>
              <a:prstGeom prst="donut">
                <a:avLst>
                  <a:gd name="adj" fmla="val 37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Donut 57"/>
              <p:cNvSpPr/>
              <p:nvPr/>
            </p:nvSpPr>
            <p:spPr>
              <a:xfrm>
                <a:off x="5257800" y="5105400"/>
                <a:ext cx="381000" cy="381000"/>
              </a:xfrm>
              <a:prstGeom prst="donut">
                <a:avLst>
                  <a:gd name="adj" fmla="val 37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Donut 58"/>
              <p:cNvSpPr/>
              <p:nvPr/>
            </p:nvSpPr>
            <p:spPr>
              <a:xfrm>
                <a:off x="5715000" y="5105400"/>
                <a:ext cx="381000" cy="381000"/>
              </a:xfrm>
              <a:prstGeom prst="donut">
                <a:avLst>
                  <a:gd name="adj" fmla="val 37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81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>
            <a:extLst>
              <a:ext uri="{FF2B5EF4-FFF2-40B4-BE49-F238E27FC236}">
                <a16:creationId xmlns:a16="http://schemas.microsoft.com/office/drawing/2014/main" id="{A8B7FE8A-F554-A24F-8545-1EF40FE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Obstacles We Hear About…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ABC4-0E92-1844-BE09-76883A818138}"/>
              </a:ext>
            </a:extLst>
          </p:cNvPr>
          <p:cNvSpPr txBox="1"/>
          <p:nvPr/>
        </p:nvSpPr>
        <p:spPr>
          <a:xfrm>
            <a:off x="762000" y="990600"/>
            <a:ext cx="8153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The Remediation business function is a cost center not a profit center</a:t>
            </a:r>
          </a:p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The Industry developed it’s “core capabilities” before the dot-com bubble of the mid 1990’s </a:t>
            </a:r>
            <a:r>
              <a:rPr lang="en-US" sz="1600" i="1" dirty="0"/>
              <a:t>(including how data is captured, processed, and acted upon) </a:t>
            </a:r>
          </a:p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Remediation is a mature industry being performed by mature organizations </a:t>
            </a:r>
            <a:r>
              <a:rPr lang="en-US" sz="1600" i="1" dirty="0"/>
              <a:t>(not a good recipe for innovation)</a:t>
            </a:r>
          </a:p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Past “failed” technology initiatives and promises </a:t>
            </a:r>
            <a:r>
              <a:rPr lang="en-US" sz="1600" i="1" dirty="0"/>
              <a:t>(they usually don’t scale)</a:t>
            </a:r>
          </a:p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Reluctance to change </a:t>
            </a:r>
            <a:r>
              <a:rPr lang="en-US" sz="1600" i="1" dirty="0"/>
              <a:t>(human behavioral change is slow)</a:t>
            </a:r>
          </a:p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Risk vs. reward perceptions</a:t>
            </a:r>
          </a:p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Remediation gets “dragged” into using generic business applications not fit for purpose</a:t>
            </a:r>
          </a:p>
          <a:p>
            <a:pPr marL="349250" indent="-349250"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000" dirty="0"/>
              <a:t>Leadership lacks experience with tech-driven business transformation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794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ENFOS Colors 2013">
      <a:dk1>
        <a:srgbClr val="363636"/>
      </a:dk1>
      <a:lt1>
        <a:sysClr val="window" lastClr="FFFFFF"/>
      </a:lt1>
      <a:dk2>
        <a:srgbClr val="363636"/>
      </a:dk2>
      <a:lt2>
        <a:srgbClr val="FFFFFF"/>
      </a:lt2>
      <a:accent1>
        <a:srgbClr val="F67B16"/>
      </a:accent1>
      <a:accent2>
        <a:srgbClr val="05B36D"/>
      </a:accent2>
      <a:accent3>
        <a:srgbClr val="00B6DA"/>
      </a:accent3>
      <a:accent4>
        <a:srgbClr val="F9A763"/>
      </a:accent4>
      <a:accent5>
        <a:srgbClr val="81FBCA"/>
      </a:accent5>
      <a:accent6>
        <a:srgbClr val="81EAFF"/>
      </a:accent6>
      <a:hlink>
        <a:srgbClr val="363636"/>
      </a:hlink>
      <a:folHlink>
        <a:srgbClr val="7D7D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1601</Words>
  <Application>Microsoft Macintosh PowerPoint</Application>
  <PresentationFormat>On-screen Show (4:3)</PresentationFormat>
  <Paragraphs>312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Cantarell</vt:lpstr>
      <vt:lpstr>Franklin Gothic Demi Cond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</dc:creator>
  <cp:lastModifiedBy>Roger Well</cp:lastModifiedBy>
  <cp:revision>220</cp:revision>
  <dcterms:created xsi:type="dcterms:W3CDTF">2013-07-10T14:50:48Z</dcterms:created>
  <dcterms:modified xsi:type="dcterms:W3CDTF">2018-08-22T17:32:25Z</dcterms:modified>
</cp:coreProperties>
</file>